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6" r:id="rId3"/>
    <p:sldId id="258" r:id="rId4"/>
    <p:sldId id="270" r:id="rId5"/>
    <p:sldId id="271" r:id="rId6"/>
    <p:sldId id="272" r:id="rId7"/>
    <p:sldId id="273" r:id="rId8"/>
    <p:sldId id="274" r:id="rId9"/>
    <p:sldId id="275" r:id="rId10"/>
    <p:sldId id="269" r:id="rId11"/>
    <p:sldId id="259" r:id="rId12"/>
    <p:sldId id="263" r:id="rId13"/>
    <p:sldId id="264" r:id="rId14"/>
    <p:sldId id="266" r:id="rId15"/>
    <p:sldId id="262" r:id="rId16"/>
    <p:sldId id="267" r:id="rId17"/>
    <p:sldId id="268" r:id="rId18"/>
    <p:sldId id="261" r:id="rId19"/>
    <p:sldId id="265" r:id="rId20"/>
    <p:sldId id="260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CE1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2166" y="-9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5/16/2010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5/16/2010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5/16/2010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5/16/2010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5/16/2010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5/16/2010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5/16/2010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5/16/2010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5/16/2010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5/16/2010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5/16/2010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B4B15-EA64-442A-978F-A25A064CE72F}" type="datetimeFigureOut">
              <a:rPr lang="en-US" smtClean="0"/>
              <a:pPr/>
              <a:t>5/16/2010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05801" y="175729"/>
            <a:ext cx="435119" cy="5386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REVELATION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685800" y="2664789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Magneto" pitchFamily="82" charset="0"/>
              </a:rPr>
              <a:t>Which you have seen </a:t>
            </a:r>
            <a:r>
              <a:rPr lang="en-US" sz="3200" dirty="0" smtClean="0">
                <a:latin typeface="Magneto" pitchFamily="82" charset="0"/>
              </a:rPr>
              <a:t>~ 1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5386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REVELATION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6096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Revelation 1.19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" y="3208017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Magneto" pitchFamily="82" charset="0"/>
              </a:rPr>
              <a:t>Which are </a:t>
            </a:r>
            <a:r>
              <a:rPr lang="en-US" sz="3200" dirty="0" smtClean="0">
                <a:latin typeface="Magneto" pitchFamily="82" charset="0"/>
              </a:rPr>
              <a:t>~ 2-3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3714381"/>
            <a:ext cx="5867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Magneto" pitchFamily="82" charset="0"/>
              </a:rPr>
              <a:t>Which will take place after this </a:t>
            </a:r>
            <a:r>
              <a:rPr lang="en-US" sz="3200" dirty="0" smtClean="0">
                <a:latin typeface="Magneto" pitchFamily="82" charset="0"/>
              </a:rPr>
              <a:t>~ 4-22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9" name="Parallelogram 8"/>
          <p:cNvSpPr/>
          <p:nvPr/>
        </p:nvSpPr>
        <p:spPr>
          <a:xfrm>
            <a:off x="4173792" y="749712"/>
            <a:ext cx="3581400" cy="533400"/>
          </a:xfrm>
          <a:prstGeom prst="parallelogram">
            <a:avLst/>
          </a:prstGeom>
          <a:solidFill>
            <a:srgbClr val="EEECE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arallelogram 9"/>
          <p:cNvSpPr/>
          <p:nvPr/>
        </p:nvSpPr>
        <p:spPr>
          <a:xfrm>
            <a:off x="412956" y="1243776"/>
            <a:ext cx="1339644" cy="533400"/>
          </a:xfrm>
          <a:prstGeom prst="parallelogram">
            <a:avLst/>
          </a:prstGeom>
          <a:solidFill>
            <a:srgbClr val="EEECE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arallelogram 12"/>
          <p:cNvSpPr/>
          <p:nvPr/>
        </p:nvSpPr>
        <p:spPr>
          <a:xfrm>
            <a:off x="5029200" y="1214292"/>
            <a:ext cx="2514600" cy="533400"/>
          </a:xfrm>
          <a:prstGeom prst="parallelogram">
            <a:avLst/>
          </a:prstGeom>
          <a:solidFill>
            <a:srgbClr val="EEECE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4"/>
          <p:cNvSpPr/>
          <p:nvPr/>
        </p:nvSpPr>
        <p:spPr>
          <a:xfrm>
            <a:off x="3746088" y="1715736"/>
            <a:ext cx="3581400" cy="533400"/>
          </a:xfrm>
          <a:prstGeom prst="parallelogram">
            <a:avLst/>
          </a:prstGeom>
          <a:solidFill>
            <a:srgbClr val="EEECE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5"/>
          <p:cNvSpPr/>
          <p:nvPr/>
        </p:nvSpPr>
        <p:spPr>
          <a:xfrm>
            <a:off x="412956" y="2209800"/>
            <a:ext cx="3930444" cy="533400"/>
          </a:xfrm>
          <a:prstGeom prst="parallelogram">
            <a:avLst/>
          </a:prstGeom>
          <a:solidFill>
            <a:srgbClr val="EEECE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57200" y="685800"/>
            <a:ext cx="7696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Write the things which you have seen, and the things which are, and the things which will take place after this.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4" presetID="9" presetClass="emph" presetSubtype="0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 rctx="PPT">
                                        <p:cTn id="55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6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7" presetID="9" presetClass="emph" presetSubtype="0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 rctx="PPT">
                                        <p:cTn id="78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9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9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10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41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7" dur="500" tmFilter="0,0; .5, 0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12" grpId="2"/>
      <p:bldP spid="5" grpId="0"/>
      <p:bldP spid="7" grpId="0"/>
      <p:bldP spid="7" grpId="1"/>
      <p:bldP spid="7" grpId="2"/>
      <p:bldP spid="8" grpId="0"/>
      <p:bldP spid="8" grpId="1"/>
      <p:bldP spid="9" grpId="0" animBg="1"/>
      <p:bldP spid="9" grpId="1" animBg="1"/>
      <p:bldP spid="10" grpId="0" animBg="1"/>
      <p:bldP spid="10" grpId="1" animBg="1"/>
      <p:bldP spid="13" grpId="0" animBg="1"/>
      <p:bldP spid="13" grpId="1" animBg="1"/>
      <p:bldP spid="15" grpId="0" animBg="1"/>
      <p:bldP spid="15" grpId="1" animBg="1"/>
      <p:bldP spid="16" grpId="0" animBg="1"/>
      <p:bldP spid="16" grpId="1" animBg="1"/>
      <p:bldP spid="11" grpId="0"/>
      <p:bldP spid="11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After these things </a:t>
            </a:r>
            <a:r>
              <a:rPr lang="en-US" sz="3200" dirty="0" smtClean="0"/>
              <a:t>~ </a:t>
            </a:r>
            <a:r>
              <a:rPr lang="en-US" sz="3200" b="1" i="1" dirty="0" smtClean="0">
                <a:solidFill>
                  <a:schemeClr val="bg1"/>
                </a:solidFill>
                <a:latin typeface="+mj-lt"/>
              </a:rPr>
              <a:t>meta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tauta</a:t>
            </a:r>
            <a:r>
              <a:rPr lang="en-US" sz="3200" b="1" i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dirty="0" smtClean="0"/>
              <a:t>– 10x</a:t>
            </a:r>
            <a:endParaRPr lang="en-US" sz="3200" dirty="0" smtClean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1740312"/>
            <a:ext cx="762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</a:t>
            </a:r>
            <a:r>
              <a:rPr lang="en-US" sz="3200" dirty="0" smtClean="0"/>
              <a:t>1.19</a:t>
            </a:r>
            <a:r>
              <a:rPr lang="en-US" sz="3200" dirty="0" smtClean="0">
                <a:solidFill>
                  <a:schemeClr val="bg1"/>
                </a:solidFill>
              </a:rPr>
              <a:t>;</a:t>
            </a:r>
            <a:r>
              <a:rPr lang="en-US" sz="3200" dirty="0" smtClean="0"/>
              <a:t> 4.1 (2x)</a:t>
            </a:r>
            <a:r>
              <a:rPr lang="en-US" sz="3200" dirty="0" smtClean="0">
                <a:solidFill>
                  <a:schemeClr val="bg1"/>
                </a:solidFill>
              </a:rPr>
              <a:t>;</a:t>
            </a:r>
            <a:r>
              <a:rPr lang="en-US" sz="3200" dirty="0" smtClean="0"/>
              <a:t> 7.1</a:t>
            </a:r>
            <a:r>
              <a:rPr lang="en-US" sz="3200" dirty="0" smtClean="0">
                <a:solidFill>
                  <a:schemeClr val="bg1"/>
                </a:solidFill>
              </a:rPr>
              <a:t>;</a:t>
            </a:r>
            <a:r>
              <a:rPr lang="en-US" sz="3200" dirty="0" smtClean="0"/>
              <a:t> 7.9</a:t>
            </a:r>
            <a:r>
              <a:rPr lang="en-US" sz="3200" dirty="0" smtClean="0">
                <a:solidFill>
                  <a:schemeClr val="bg1"/>
                </a:solidFill>
              </a:rPr>
              <a:t>;</a:t>
            </a:r>
            <a:r>
              <a:rPr lang="en-US" sz="3200" dirty="0" smtClean="0"/>
              <a:t> 9.12</a:t>
            </a:r>
            <a:r>
              <a:rPr lang="en-US" sz="3200" dirty="0" smtClean="0">
                <a:solidFill>
                  <a:schemeClr val="bg1"/>
                </a:solidFill>
              </a:rPr>
              <a:t>;</a:t>
            </a:r>
            <a:r>
              <a:rPr lang="en-US" sz="3200" dirty="0" smtClean="0"/>
              <a:t> 15.5</a:t>
            </a:r>
            <a:r>
              <a:rPr lang="en-US" sz="3200" dirty="0" smtClean="0">
                <a:solidFill>
                  <a:schemeClr val="bg1"/>
                </a:solidFill>
              </a:rPr>
              <a:t>;</a:t>
            </a:r>
            <a:r>
              <a:rPr lang="en-US" sz="3200" dirty="0" smtClean="0"/>
              <a:t> 18.1</a:t>
            </a:r>
            <a:r>
              <a:rPr lang="en-US" sz="3200" dirty="0" smtClean="0">
                <a:solidFill>
                  <a:schemeClr val="bg1"/>
                </a:solidFill>
              </a:rPr>
              <a:t>;</a:t>
            </a:r>
            <a:r>
              <a:rPr lang="en-US" sz="3200" dirty="0" smtClean="0"/>
              <a:t> 19.1</a:t>
            </a:r>
            <a:r>
              <a:rPr lang="en-US" sz="3200" dirty="0" smtClean="0">
                <a:solidFill>
                  <a:schemeClr val="bg1"/>
                </a:solidFill>
              </a:rPr>
              <a:t>;</a:t>
            </a:r>
            <a:r>
              <a:rPr lang="en-US" sz="3200" dirty="0" smtClean="0"/>
              <a:t> 20.3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5386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REVELATION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2" grpId="0"/>
      <p:bldP spid="1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305801" y="175729"/>
            <a:ext cx="435119" cy="5386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REVELATION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pic>
        <p:nvPicPr>
          <p:cNvPr id="5" name="Picture 4" descr="Asia Minor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2012" y="814834"/>
            <a:ext cx="6277971" cy="3804831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7" name="Oval 6"/>
          <p:cNvSpPr/>
          <p:nvPr/>
        </p:nvSpPr>
        <p:spPr>
          <a:xfrm>
            <a:off x="3259770" y="2047689"/>
            <a:ext cx="54591" cy="54591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12319" y="2083110"/>
            <a:ext cx="54591" cy="54591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286296" y="2248035"/>
            <a:ext cx="54591" cy="54591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362709" y="2157900"/>
            <a:ext cx="54591" cy="54591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756339" y="2343960"/>
            <a:ext cx="54591" cy="54591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695559" y="2479530"/>
            <a:ext cx="54591" cy="54591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309293" y="2497472"/>
            <a:ext cx="54591" cy="54591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676400" y="2867388"/>
            <a:ext cx="1219200" cy="3385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agneto" pitchFamily="82" charset="0"/>
              </a:rPr>
              <a:t>Ephesus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2895600" y="2562588"/>
            <a:ext cx="381000" cy="30480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600200" y="2481348"/>
            <a:ext cx="1143000" cy="3385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agneto" pitchFamily="82" charset="0"/>
              </a:rPr>
              <a:t>Smyrna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743200" y="2286000"/>
            <a:ext cx="533400" cy="19534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447800" y="1447800"/>
            <a:ext cx="1295400" cy="3385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>
                <a:latin typeface="Magneto" pitchFamily="82" charset="0"/>
              </a:rPr>
              <a:t>Pergamos</a:t>
            </a:r>
            <a:endParaRPr lang="en-US" sz="1600" dirty="0" smtClean="0">
              <a:latin typeface="Magneto" pitchFamily="82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748810" y="1778312"/>
            <a:ext cx="482444" cy="274881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966139" y="1454650"/>
            <a:ext cx="1219200" cy="3385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agneto" pitchFamily="82" charset="0"/>
              </a:rPr>
              <a:t>Thyatira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rot="10800000" flipV="1">
            <a:off x="3579063" y="1791238"/>
            <a:ext cx="388946" cy="290003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43676" y="1920264"/>
            <a:ext cx="994806" cy="3385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agneto" pitchFamily="82" charset="0"/>
              </a:rPr>
              <a:t>Sardis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642223" y="1935387"/>
            <a:ext cx="695617" cy="246831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236348" y="1853890"/>
            <a:ext cx="1250051" cy="3385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agneto" pitchFamily="82" charset="0"/>
              </a:rPr>
              <a:t>Laodicea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rot="10800000" flipV="1">
            <a:off x="3821223" y="2187827"/>
            <a:ext cx="419798" cy="174843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343867" y="2696309"/>
            <a:ext cx="1580099" cy="3385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agneto" pitchFamily="82" charset="0"/>
              </a:rPr>
              <a:t>Philadelphia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 rot="10800000">
            <a:off x="3775407" y="2524417"/>
            <a:ext cx="573135" cy="17485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0"/>
                            </p:stCondLst>
                            <p:childTnLst>
                              <p:par>
                                <p:cTn id="6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5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0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7500"/>
                            </p:stCondLst>
                            <p:childTnLst>
                              <p:par>
                                <p:cTn id="8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8000"/>
                            </p:stCondLst>
                            <p:childTnLst>
                              <p:par>
                                <p:cTn id="8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5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9000"/>
                            </p:stCondLst>
                            <p:childTnLst>
                              <p:par>
                                <p:cTn id="9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9500"/>
                            </p:stCondLst>
                            <p:childTnLst>
                              <p:par>
                                <p:cTn id="10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8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9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0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0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9" grpId="0" animBg="1"/>
      <p:bldP spid="19" grpId="1" animBg="1"/>
      <p:bldP spid="22" grpId="0" animBg="1"/>
      <p:bldP spid="22" grpId="1" animBg="1"/>
      <p:bldP spid="27" grpId="0" animBg="1"/>
      <p:bldP spid="27" grpId="1" animBg="1"/>
      <p:bldP spid="30" grpId="0" animBg="1"/>
      <p:bldP spid="30" grpId="1" animBg="1"/>
      <p:bldP spid="34" grpId="0" animBg="1"/>
      <p:bldP spid="34" grpId="1" animBg="1"/>
      <p:bldP spid="39" grpId="0" animBg="1"/>
      <p:bldP spid="39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305801" y="175729"/>
            <a:ext cx="435119" cy="5386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REVELATION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351130" y="-4084108"/>
            <a:ext cx="1407614" cy="584775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agneto" pitchFamily="82" charset="0"/>
              </a:rPr>
              <a:t>24 Elders</a:t>
            </a:r>
          </a:p>
          <a:p>
            <a:pPr algn="ctr"/>
            <a:r>
              <a:rPr lang="en-US" sz="1600" dirty="0" smtClean="0">
                <a:latin typeface="Magneto" pitchFamily="82" charset="0"/>
              </a:rPr>
              <a:t>(5)</a:t>
            </a:r>
          </a:p>
        </p:txBody>
      </p:sp>
      <p:graphicFrame>
        <p:nvGraphicFramePr>
          <p:cNvPr id="42" name="Table 41"/>
          <p:cNvGraphicFramePr>
            <a:graphicFrameLocks noGrp="1"/>
          </p:cNvGraphicFramePr>
          <p:nvPr/>
        </p:nvGraphicFramePr>
        <p:xfrm>
          <a:off x="541362" y="796495"/>
          <a:ext cx="5668368" cy="5617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8649"/>
                <a:gridCol w="963827"/>
                <a:gridCol w="1223319"/>
                <a:gridCol w="2082573"/>
              </a:tblGrid>
              <a:tr h="702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70224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Ephesus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70224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Smyrna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70224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>
                          <a:latin typeface="Arial" pitchFamily="34" charset="0"/>
                          <a:cs typeface="Arial" pitchFamily="34" charset="0"/>
                        </a:rPr>
                        <a:t>Pergamos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70224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Thyatira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70224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Sardis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70224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Philadelphia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70224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Laodicea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1927654" y="1665014"/>
            <a:ext cx="933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2.1-7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882348" y="1517158"/>
            <a:ext cx="12423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AD 33 -100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104861" y="1686111"/>
            <a:ext cx="2079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Apostolic Church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927654" y="2376982"/>
            <a:ext cx="951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2.8-11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882348" y="2232835"/>
            <a:ext cx="12423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AD 100 -314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094922" y="2228732"/>
            <a:ext cx="20943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Persecution Church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927654" y="3075302"/>
            <a:ext cx="979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2.12-17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862470" y="2964536"/>
            <a:ext cx="12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AD 314 -590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094922" y="3076282"/>
            <a:ext cx="2096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Pagan Church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927653" y="3759974"/>
            <a:ext cx="986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2.18-29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872410" y="3666710"/>
            <a:ext cx="1232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AD 590 -  Present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104862" y="3770893"/>
            <a:ext cx="2075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Roman Church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927653" y="4458294"/>
            <a:ext cx="936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3.1-6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872410" y="4361176"/>
            <a:ext cx="1232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AD 1517 - Present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104862" y="4343570"/>
            <a:ext cx="20776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Reformation Church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940010" y="5183910"/>
            <a:ext cx="963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3.7-13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879397" y="5056975"/>
            <a:ext cx="1235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AD 1800 - Present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104862" y="5161303"/>
            <a:ext cx="2093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Revived Church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927654" y="5882230"/>
            <a:ext cx="963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3.14-22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2881669" y="5748022"/>
            <a:ext cx="1213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AD 1800 - Present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094922" y="5859478"/>
            <a:ext cx="2105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Relaxed Church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518616" y="941696"/>
            <a:ext cx="1023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Church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1855360" y="971263"/>
            <a:ext cx="997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Ref.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893768" y="932592"/>
            <a:ext cx="1221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Date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4104861" y="926507"/>
            <a:ext cx="2091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"/>
                            </p:stCondLst>
                            <p:childTnLst>
                              <p:par>
                                <p:cTn id="15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7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8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9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9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0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0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7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8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4" grpId="1"/>
      <p:bldP spid="47" grpId="0"/>
      <p:bldP spid="47" grpId="1"/>
      <p:bldP spid="48" grpId="0"/>
      <p:bldP spid="48" grpId="1"/>
      <p:bldP spid="49" grpId="0"/>
      <p:bldP spid="49" grpId="1"/>
      <p:bldP spid="50" grpId="0"/>
      <p:bldP spid="50" grpId="1"/>
      <p:bldP spid="51" grpId="0"/>
      <p:bldP spid="51" grpId="1"/>
      <p:bldP spid="52" grpId="0"/>
      <p:bldP spid="52" grpId="1"/>
      <p:bldP spid="54" grpId="0"/>
      <p:bldP spid="54" grpId="1"/>
      <p:bldP spid="55" grpId="0"/>
      <p:bldP spid="55" grpId="1"/>
      <p:bldP spid="56" grpId="0"/>
      <p:bldP spid="56" grpId="1"/>
      <p:bldP spid="57" grpId="0"/>
      <p:bldP spid="57" grpId="1"/>
      <p:bldP spid="58" grpId="0"/>
      <p:bldP spid="58" grpId="1"/>
      <p:bldP spid="60" grpId="0"/>
      <p:bldP spid="60" grpId="1"/>
      <p:bldP spid="62" grpId="0"/>
      <p:bldP spid="62" grpId="1"/>
      <p:bldP spid="63" grpId="0"/>
      <p:bldP spid="63" grpId="1"/>
      <p:bldP spid="64" grpId="0"/>
      <p:bldP spid="64" grpId="1"/>
      <p:bldP spid="65" grpId="0"/>
      <p:bldP spid="65" grpId="1"/>
      <p:bldP spid="66" grpId="0"/>
      <p:bldP spid="66" grpId="1"/>
      <p:bldP spid="67" grpId="0"/>
      <p:bldP spid="67" grpId="1"/>
      <p:bldP spid="68" grpId="0"/>
      <p:bldP spid="68" grpId="1"/>
      <p:bldP spid="69" grpId="0"/>
      <p:bldP spid="69" grpId="1"/>
      <p:bldP spid="114" grpId="0"/>
      <p:bldP spid="114" grpId="1"/>
      <p:bldP spid="115" grpId="0"/>
      <p:bldP spid="115" grpId="1"/>
      <p:bldP spid="116" grpId="0"/>
      <p:bldP spid="116" grpId="1"/>
      <p:bldP spid="117" grpId="0"/>
      <p:bldP spid="117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477672" y="682388"/>
            <a:ext cx="782016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                            I looked, and behold, a door standing open in heaven. And the first voice which I heard was like a trumpet speaking with me, saying,</a:t>
            </a:r>
          </a:p>
          <a:p>
            <a:r>
              <a:rPr lang="en-US" sz="3200" dirty="0" smtClean="0">
                <a:solidFill>
                  <a:schemeClr val="bg1"/>
                </a:solidFill>
              </a:rPr>
              <a:t>"Come up here, and I will</a:t>
            </a:r>
          </a:p>
          <a:p>
            <a:r>
              <a:rPr lang="en-US" sz="3200" dirty="0" smtClean="0">
                <a:solidFill>
                  <a:schemeClr val="bg1"/>
                </a:solidFill>
              </a:rPr>
              <a:t>show you things which must</a:t>
            </a:r>
          </a:p>
          <a:p>
            <a:r>
              <a:rPr lang="en-US" sz="3200" dirty="0" smtClean="0">
                <a:solidFill>
                  <a:schemeClr val="bg1"/>
                </a:solidFill>
              </a:rPr>
              <a:t>take place </a:t>
            </a:r>
            <a:endParaRPr lang="en-US" sz="3200" dirty="0" smtClean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813741" y="4069306"/>
            <a:ext cx="27409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Magneto" pitchFamily="82" charset="0"/>
              </a:rPr>
              <a:t>after this."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5386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REVELATION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351130" y="-4084108"/>
            <a:ext cx="1407614" cy="584775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agneto" pitchFamily="82" charset="0"/>
              </a:rPr>
              <a:t>24 Elders</a:t>
            </a:r>
          </a:p>
          <a:p>
            <a:pPr algn="ctr"/>
            <a:r>
              <a:rPr lang="en-US" sz="1600" dirty="0" smtClean="0">
                <a:latin typeface="Magneto" pitchFamily="82" charset="0"/>
              </a:rPr>
              <a:t>(5)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18615" y="682344"/>
            <a:ext cx="44082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Magneto" pitchFamily="82" charset="0"/>
              </a:rPr>
              <a:t>After these things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811469" y="4053386"/>
            <a:ext cx="24293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chemeClr val="bg1"/>
                </a:solidFill>
                <a:latin typeface="+mj-lt"/>
              </a:rPr>
              <a:t>meta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tauta</a:t>
            </a:r>
            <a:r>
              <a:rPr lang="en-US" sz="3200" b="1" i="1" dirty="0" smtClean="0">
                <a:solidFill>
                  <a:schemeClr val="bg1"/>
                </a:solidFill>
                <a:latin typeface="+mj-lt"/>
              </a:rPr>
              <a:t>.</a:t>
            </a:r>
            <a:r>
              <a:rPr lang="en-US" sz="32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"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909247" y="657309"/>
            <a:ext cx="2140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chemeClr val="bg1"/>
                </a:solidFill>
                <a:latin typeface="+mj-lt"/>
              </a:rPr>
              <a:t>Meta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tauta</a:t>
            </a:r>
            <a:endParaRPr lang="en-US" sz="3200" b="1" i="1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57200" y="6096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Revelation 4.1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4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4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0008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0008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41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500" tmFilter="0,0; .5, 0; 1, 1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0" grpId="1"/>
      <p:bldP spid="34" grpId="0"/>
      <p:bldP spid="34" grpId="2"/>
      <p:bldP spid="34" grpId="3"/>
      <p:bldP spid="31" grpId="0"/>
      <p:bldP spid="31" grpId="1"/>
      <p:bldP spid="32" grpId="0"/>
      <p:bldP spid="32" grpId="1"/>
      <p:bldP spid="32" grpId="2"/>
      <p:bldP spid="33" grpId="0"/>
      <p:bldP spid="33" grpId="1"/>
      <p:bldP spid="33" grpId="2"/>
      <p:bldP spid="3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305801" y="175729"/>
            <a:ext cx="435119" cy="5386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REVELATION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81220" y="670948"/>
            <a:ext cx="1725494" cy="5847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agneto" pitchFamily="82" charset="0"/>
              </a:rPr>
              <a:t>The</a:t>
            </a:r>
          </a:p>
          <a:p>
            <a:pPr algn="ctr"/>
            <a:r>
              <a:rPr lang="en-US" sz="1600" dirty="0" smtClean="0">
                <a:latin typeface="Magneto" pitchFamily="82" charset="0"/>
              </a:rPr>
              <a:t>Rapture (4)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77671" y="4387778"/>
            <a:ext cx="1883391" cy="83099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agneto" pitchFamily="82" charset="0"/>
              </a:rPr>
              <a:t>"Church" is mentioned 19x in (1-3)</a:t>
            </a:r>
          </a:p>
        </p:txBody>
      </p:sp>
      <p:sp>
        <p:nvSpPr>
          <p:cNvPr id="73" name="Freeform 72"/>
          <p:cNvSpPr/>
          <p:nvPr/>
        </p:nvSpPr>
        <p:spPr>
          <a:xfrm>
            <a:off x="248717" y="2253082"/>
            <a:ext cx="1104595" cy="2136038"/>
          </a:xfrm>
          <a:custGeom>
            <a:avLst/>
            <a:gdLst>
              <a:gd name="connsiteX0" fmla="*/ 1104595 w 1104595"/>
              <a:gd name="connsiteY0" fmla="*/ 2136038 h 2136038"/>
              <a:gd name="connsiteX1" fmla="*/ 0 w 1104595"/>
              <a:gd name="connsiteY1" fmla="*/ 0 h 2136038"/>
              <a:gd name="connsiteX2" fmla="*/ 987552 w 1104595"/>
              <a:gd name="connsiteY2" fmla="*/ 0 h 2136038"/>
              <a:gd name="connsiteX3" fmla="*/ 1104595 w 1104595"/>
              <a:gd name="connsiteY3" fmla="*/ 2136038 h 2136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4595" h="2136038">
                <a:moveTo>
                  <a:pt x="1104595" y="2136038"/>
                </a:moveTo>
                <a:lnTo>
                  <a:pt x="0" y="0"/>
                </a:lnTo>
                <a:lnTo>
                  <a:pt x="987552" y="0"/>
                </a:lnTo>
                <a:lnTo>
                  <a:pt x="1104595" y="2136038"/>
                </a:lnTo>
                <a:close/>
              </a:path>
            </a:pathLst>
          </a:custGeom>
          <a:solidFill>
            <a:srgbClr val="EEECE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3496151" y="4390050"/>
            <a:ext cx="1883391" cy="83099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agneto" pitchFamily="82" charset="0"/>
              </a:rPr>
              <a:t>"Church" is not mentioned in (6-18)</a:t>
            </a:r>
          </a:p>
        </p:txBody>
      </p:sp>
      <p:sp>
        <p:nvSpPr>
          <p:cNvPr id="75" name="Freeform 74"/>
          <p:cNvSpPr/>
          <p:nvPr/>
        </p:nvSpPr>
        <p:spPr>
          <a:xfrm>
            <a:off x="1875101" y="2214410"/>
            <a:ext cx="4323719" cy="2190629"/>
          </a:xfrm>
          <a:custGeom>
            <a:avLst/>
            <a:gdLst>
              <a:gd name="connsiteX0" fmla="*/ 1104595 w 1104595"/>
              <a:gd name="connsiteY0" fmla="*/ 2136038 h 2136038"/>
              <a:gd name="connsiteX1" fmla="*/ 0 w 1104595"/>
              <a:gd name="connsiteY1" fmla="*/ 0 h 2136038"/>
              <a:gd name="connsiteX2" fmla="*/ 987552 w 1104595"/>
              <a:gd name="connsiteY2" fmla="*/ 0 h 2136038"/>
              <a:gd name="connsiteX3" fmla="*/ 1104595 w 1104595"/>
              <a:gd name="connsiteY3" fmla="*/ 2136038 h 2136038"/>
              <a:gd name="connsiteX0" fmla="*/ 1104595 w 1558027"/>
              <a:gd name="connsiteY0" fmla="*/ 2163334 h 2163334"/>
              <a:gd name="connsiteX1" fmla="*/ 0 w 1558027"/>
              <a:gd name="connsiteY1" fmla="*/ 27296 h 2163334"/>
              <a:gd name="connsiteX2" fmla="*/ 1558027 w 1558027"/>
              <a:gd name="connsiteY2" fmla="*/ 0 h 2163334"/>
              <a:gd name="connsiteX3" fmla="*/ 1104595 w 1558027"/>
              <a:gd name="connsiteY3" fmla="*/ 2163334 h 2163334"/>
              <a:gd name="connsiteX0" fmla="*/ 922633 w 1558027"/>
              <a:gd name="connsiteY0" fmla="*/ 2190629 h 2190629"/>
              <a:gd name="connsiteX1" fmla="*/ 0 w 1558027"/>
              <a:gd name="connsiteY1" fmla="*/ 27296 h 2190629"/>
              <a:gd name="connsiteX2" fmla="*/ 1558027 w 1558027"/>
              <a:gd name="connsiteY2" fmla="*/ 0 h 2190629"/>
              <a:gd name="connsiteX3" fmla="*/ 922633 w 1558027"/>
              <a:gd name="connsiteY3" fmla="*/ 2190629 h 219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8027" h="2190629">
                <a:moveTo>
                  <a:pt x="922633" y="2190629"/>
                </a:moveTo>
                <a:lnTo>
                  <a:pt x="0" y="27296"/>
                </a:lnTo>
                <a:lnTo>
                  <a:pt x="1558027" y="0"/>
                </a:lnTo>
                <a:lnTo>
                  <a:pt x="922633" y="2190629"/>
                </a:lnTo>
                <a:close/>
              </a:path>
            </a:pathLst>
          </a:custGeom>
          <a:solidFill>
            <a:srgbClr val="EEECE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Arrow Connector 76"/>
          <p:cNvCxnSpPr>
            <a:stCxn id="20" idx="2"/>
          </p:cNvCxnSpPr>
          <p:nvPr/>
        </p:nvCxnSpPr>
        <p:spPr>
          <a:xfrm rot="5400000">
            <a:off x="1274656" y="1223014"/>
            <a:ext cx="436602" cy="502021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1351130" y="-4084108"/>
            <a:ext cx="1407614" cy="584775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agneto" pitchFamily="82" charset="0"/>
              </a:rPr>
              <a:t>24 Elders</a:t>
            </a:r>
          </a:p>
          <a:p>
            <a:pPr algn="ctr"/>
            <a:r>
              <a:rPr lang="en-US" sz="1600" dirty="0" smtClean="0">
                <a:latin typeface="Magneto" pitchFamily="82" charset="0"/>
              </a:rPr>
              <a:t>(5)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1538590" y="3621143"/>
            <a:ext cx="1436625" cy="5847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agneto" pitchFamily="82" charset="0"/>
              </a:rPr>
              <a:t>24 Elders (5)</a:t>
            </a:r>
          </a:p>
        </p:txBody>
      </p:sp>
      <p:cxnSp>
        <p:nvCxnSpPr>
          <p:cNvPr id="82" name="Straight Arrow Connector 81"/>
          <p:cNvCxnSpPr>
            <a:stCxn id="80" idx="0"/>
          </p:cNvCxnSpPr>
          <p:nvPr/>
        </p:nvCxnSpPr>
        <p:spPr>
          <a:xfrm rot="16200000" flipV="1">
            <a:off x="1242215" y="2606454"/>
            <a:ext cx="1382910" cy="64646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oup 38"/>
          <p:cNvGrpSpPr/>
          <p:nvPr/>
        </p:nvGrpSpPr>
        <p:grpSpPr>
          <a:xfrm>
            <a:off x="247135" y="1748409"/>
            <a:ext cx="7234320" cy="445549"/>
            <a:chOff x="247135" y="1748409"/>
            <a:chExt cx="7234320" cy="445549"/>
          </a:xfrm>
        </p:grpSpPr>
        <p:grpSp>
          <p:nvGrpSpPr>
            <p:cNvPr id="41" name="Group 102"/>
            <p:cNvGrpSpPr/>
            <p:nvPr/>
          </p:nvGrpSpPr>
          <p:grpSpPr>
            <a:xfrm>
              <a:off x="247135" y="1748409"/>
              <a:ext cx="7234320" cy="445549"/>
              <a:chOff x="247135" y="1748409"/>
              <a:chExt cx="7234320" cy="445549"/>
            </a:xfrm>
          </p:grpSpPr>
          <p:cxnSp>
            <p:nvCxnSpPr>
              <p:cNvPr id="59" name="Straight Connector 58"/>
              <p:cNvCxnSpPr/>
              <p:nvPr/>
            </p:nvCxnSpPr>
            <p:spPr>
              <a:xfrm flipV="1">
                <a:off x="253688" y="1959429"/>
                <a:ext cx="7227767" cy="6531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>
                <a:off x="34069" y="1972443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5400000">
                <a:off x="5623628" y="1964551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>
                <a:off x="7263003" y="1966848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5400000">
                <a:off x="360040" y="1964523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rot="5400000">
                <a:off x="1379132" y="1964523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rot="5400000">
                <a:off x="2003674" y="1966795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5400000">
                <a:off x="1017774" y="1964523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>
                <a:off x="2983782" y="1962251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5400000">
                <a:off x="6931640" y="1964523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>
                <a:off x="4631215" y="1980443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5400000">
                <a:off x="3974677" y="1974797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5400000">
                <a:off x="690444" y="1970619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rot="5400000">
                <a:off x="1670063" y="1961475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5400000">
                <a:off x="2334078" y="1968319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5400000">
                <a:off x="2664481" y="1974415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5400000">
                <a:off x="3318572" y="1968347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5400000">
                <a:off x="3648976" y="1979015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rot="5400000">
                <a:off x="4296309" y="1980893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 rot="5400000">
                <a:off x="4961619" y="1977395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 rot="5400000">
                <a:off x="5292023" y="1974347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rot="5400000">
                <a:off x="5949645" y="1970647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rot="5400000">
                <a:off x="6280049" y="1967599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rot="5400000">
                <a:off x="6610453" y="1973695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" name="TextBox 42"/>
            <p:cNvSpPr txBox="1"/>
            <p:nvPr/>
          </p:nvSpPr>
          <p:spPr>
            <a:xfrm>
              <a:off x="1405760" y="1815150"/>
              <a:ext cx="368490" cy="307777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+mj-lt"/>
                </a:rPr>
                <a:t>5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004848" y="1817422"/>
              <a:ext cx="368490" cy="307777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+mj-lt"/>
                </a:rPr>
                <a:t>10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658528" y="1819694"/>
              <a:ext cx="368490" cy="307777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+mj-lt"/>
                </a:rPr>
                <a:t>15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312208" y="1821966"/>
              <a:ext cx="368490" cy="307777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+mj-lt"/>
                </a:rPr>
                <a:t>20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71" grpId="0" animBg="1"/>
      <p:bldP spid="71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80" grpId="0" animBg="1"/>
      <p:bldP spid="80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305801" y="175729"/>
            <a:ext cx="435119" cy="5386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REVELATION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351130" y="-4084108"/>
            <a:ext cx="1407614" cy="584775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agneto" pitchFamily="82" charset="0"/>
              </a:rPr>
              <a:t>24 Elders</a:t>
            </a:r>
          </a:p>
          <a:p>
            <a:pPr algn="ctr"/>
            <a:r>
              <a:rPr lang="en-US" sz="1600" dirty="0" smtClean="0">
                <a:latin typeface="Magneto" pitchFamily="82" charset="0"/>
              </a:rPr>
              <a:t>(5)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57200" y="6096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Revelation 5.10-11</a:t>
            </a:r>
          </a:p>
        </p:txBody>
      </p:sp>
      <p:sp>
        <p:nvSpPr>
          <p:cNvPr id="11" name="Parallelogram 10"/>
          <p:cNvSpPr/>
          <p:nvPr/>
        </p:nvSpPr>
        <p:spPr>
          <a:xfrm>
            <a:off x="5939052" y="2117669"/>
            <a:ext cx="830238" cy="504967"/>
          </a:xfrm>
          <a:prstGeom prst="parallelogram">
            <a:avLst/>
          </a:prstGeom>
          <a:solidFill>
            <a:srgbClr val="EEECE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arallelogram 11"/>
          <p:cNvSpPr/>
          <p:nvPr/>
        </p:nvSpPr>
        <p:spPr>
          <a:xfrm>
            <a:off x="425355" y="4369558"/>
            <a:ext cx="996287" cy="504967"/>
          </a:xfrm>
          <a:prstGeom prst="parallelogram">
            <a:avLst/>
          </a:prstGeom>
          <a:solidFill>
            <a:srgbClr val="EEECE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arallelogram 12"/>
          <p:cNvSpPr/>
          <p:nvPr/>
        </p:nvSpPr>
        <p:spPr>
          <a:xfrm>
            <a:off x="1614986" y="3907800"/>
            <a:ext cx="830238" cy="504967"/>
          </a:xfrm>
          <a:prstGeom prst="parallelogram">
            <a:avLst/>
          </a:prstGeom>
          <a:solidFill>
            <a:srgbClr val="EEECE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arallelogram 13"/>
          <p:cNvSpPr/>
          <p:nvPr/>
        </p:nvSpPr>
        <p:spPr>
          <a:xfrm>
            <a:off x="3402881" y="4371824"/>
            <a:ext cx="830238" cy="504967"/>
          </a:xfrm>
          <a:prstGeom prst="parallelogram">
            <a:avLst/>
          </a:prstGeom>
          <a:solidFill>
            <a:srgbClr val="EEECE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477672" y="682388"/>
            <a:ext cx="782016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aseline="30000" dirty="0" smtClean="0"/>
              <a:t>9</a:t>
            </a:r>
            <a:r>
              <a:rPr lang="en-US" sz="3000" dirty="0" smtClean="0">
                <a:solidFill>
                  <a:schemeClr val="bg1"/>
                </a:solidFill>
              </a:rPr>
              <a:t> And they sang a new song, saying: "You are worthy to take the scroll, And to open its seals; For You were slain, And have redeemed us</a:t>
            </a:r>
          </a:p>
          <a:p>
            <a:r>
              <a:rPr lang="en-US" sz="3000" dirty="0" smtClean="0">
                <a:solidFill>
                  <a:schemeClr val="bg1"/>
                </a:solidFill>
              </a:rPr>
              <a:t>to God by Your blood Out of</a:t>
            </a:r>
          </a:p>
          <a:p>
            <a:r>
              <a:rPr lang="en-US" sz="3000" dirty="0" smtClean="0">
                <a:solidFill>
                  <a:schemeClr val="bg1"/>
                </a:solidFill>
              </a:rPr>
              <a:t>every tribe and tongue and</a:t>
            </a:r>
          </a:p>
          <a:p>
            <a:r>
              <a:rPr lang="en-US" sz="3000" dirty="0" smtClean="0">
                <a:solidFill>
                  <a:schemeClr val="bg1"/>
                </a:solidFill>
              </a:rPr>
              <a:t>people and nation, </a:t>
            </a:r>
            <a:r>
              <a:rPr lang="en-US" sz="3000" baseline="30000" dirty="0" smtClean="0"/>
              <a:t>10</a:t>
            </a:r>
            <a:r>
              <a:rPr lang="en-US" sz="3000" dirty="0" smtClean="0">
                <a:solidFill>
                  <a:schemeClr val="bg1"/>
                </a:solidFill>
              </a:rPr>
              <a:t> And have</a:t>
            </a:r>
          </a:p>
          <a:p>
            <a:r>
              <a:rPr lang="en-US" sz="3000" dirty="0" smtClean="0">
                <a:solidFill>
                  <a:schemeClr val="bg1"/>
                </a:solidFill>
              </a:rPr>
              <a:t>made us kings and priests to</a:t>
            </a:r>
          </a:p>
          <a:p>
            <a:r>
              <a:rPr lang="en-US" sz="3000" dirty="0" smtClean="0">
                <a:solidFill>
                  <a:schemeClr val="bg1"/>
                </a:solidFill>
              </a:rPr>
              <a:t>our God; And we shall</a:t>
            </a:r>
          </a:p>
          <a:p>
            <a:r>
              <a:rPr lang="en-US" sz="3000" dirty="0" smtClean="0">
                <a:solidFill>
                  <a:schemeClr val="bg1"/>
                </a:solidFill>
              </a:rPr>
              <a:t>reign on the earth."</a:t>
            </a:r>
            <a:endParaRPr lang="en-US" sz="3000" dirty="0" smtClean="0">
              <a:solidFill>
                <a:schemeClr val="bg1"/>
              </a:solidFill>
              <a:latin typeface="Magneto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41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500" tmFilter="0,0; .5, 0; 1, 1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30" grpId="0"/>
      <p:bldP spid="30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403530" y="682388"/>
            <a:ext cx="782016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aseline="30000" dirty="0" smtClean="0"/>
              <a:t>16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For the Lord Himself will descend from heaven with a shout, with the voice of an archangel, and with the trumpet of God. And the dead in Christ will rise first. </a:t>
            </a:r>
            <a:r>
              <a:rPr lang="en-US" sz="2800" baseline="30000" dirty="0" smtClean="0"/>
              <a:t>17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Then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we who are alive </a:t>
            </a:r>
            <a:r>
              <a:rPr lang="en-US" sz="2800" i="1" dirty="0" smtClean="0">
                <a:solidFill>
                  <a:schemeClr val="bg1"/>
                </a:solidFill>
              </a:rPr>
              <a:t>and r</a:t>
            </a:r>
            <a:r>
              <a:rPr lang="en-US" sz="2800" dirty="0" smtClean="0">
                <a:solidFill>
                  <a:schemeClr val="bg1"/>
                </a:solidFill>
              </a:rPr>
              <a:t>emain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shall be caught up together with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them in the clouds to meet the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Lord in the air. And thus we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shall always be with the Lord.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5386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REVELATION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351130" y="-4084108"/>
            <a:ext cx="1407614" cy="584775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agneto" pitchFamily="82" charset="0"/>
              </a:rPr>
              <a:t>24 Elders</a:t>
            </a:r>
          </a:p>
          <a:p>
            <a:pPr algn="ctr"/>
            <a:r>
              <a:rPr lang="en-US" sz="1600" dirty="0" smtClean="0">
                <a:latin typeface="Magneto" pitchFamily="82" charset="0"/>
              </a:rPr>
              <a:t>(5)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57200" y="6096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1 Thessalonians 4.16-17</a:t>
            </a:r>
          </a:p>
        </p:txBody>
      </p:sp>
      <p:sp>
        <p:nvSpPr>
          <p:cNvPr id="11" name="Parallelogram 10"/>
          <p:cNvSpPr/>
          <p:nvPr/>
        </p:nvSpPr>
        <p:spPr>
          <a:xfrm>
            <a:off x="407771" y="3323967"/>
            <a:ext cx="3744098" cy="444844"/>
          </a:xfrm>
          <a:prstGeom prst="parallelogram">
            <a:avLst/>
          </a:prstGeom>
          <a:solidFill>
            <a:srgbClr val="EEECE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30193" y="4992127"/>
            <a:ext cx="537518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600" dirty="0" smtClean="0">
                <a:latin typeface="Magneto" pitchFamily="82" charset="0"/>
              </a:rPr>
              <a:t> </a:t>
            </a:r>
            <a:r>
              <a:rPr lang="en-US" sz="2600" dirty="0" smtClean="0">
                <a:solidFill>
                  <a:schemeClr val="bg1"/>
                </a:solidFill>
                <a:latin typeface="Magneto" pitchFamily="82" charset="0"/>
              </a:rPr>
              <a:t>Shall be caught up </a:t>
            </a:r>
            <a:r>
              <a:rPr lang="en-US" sz="2600" dirty="0" smtClean="0">
                <a:latin typeface="Magneto" pitchFamily="82" charset="0"/>
              </a:rPr>
              <a:t>~ </a:t>
            </a:r>
            <a:r>
              <a:rPr lang="en-US" sz="2600" b="1" i="1" dirty="0" err="1" smtClean="0">
                <a:solidFill>
                  <a:schemeClr val="bg1"/>
                </a:solidFill>
                <a:latin typeface="+mj-lt"/>
              </a:rPr>
              <a:t>harpaz</a:t>
            </a:r>
            <a:r>
              <a:rPr lang="en-US" sz="2600" b="1" i="1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ō</a:t>
            </a:r>
            <a:endParaRPr lang="en-US" sz="2600" b="1" i="1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1952" y="5441095"/>
            <a:ext cx="537518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600" dirty="0" smtClean="0">
                <a:latin typeface="Magneto" pitchFamily="82" charset="0"/>
              </a:rPr>
              <a:t> LXX ~ </a:t>
            </a:r>
            <a:r>
              <a:rPr lang="en-US" sz="2600" b="1" i="1" dirty="0" err="1" smtClean="0">
                <a:solidFill>
                  <a:schemeClr val="bg1"/>
                </a:solidFill>
                <a:latin typeface="+mj-lt"/>
              </a:rPr>
              <a:t>rapio</a:t>
            </a:r>
            <a:endParaRPr lang="en-US" sz="2600" b="1" i="1" dirty="0" smtClean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41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500" tmFilter="0,0; .5, 0; 1, 1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0" grpId="1"/>
      <p:bldP spid="35" grpId="0"/>
      <p:bldP spid="11" grpId="0" animBg="1"/>
      <p:bldP spid="11" grpId="1" animBg="1"/>
      <p:bldP spid="10" grpId="0"/>
      <p:bldP spid="10" grpId="1"/>
      <p:bldP spid="15" grpId="0"/>
      <p:bldP spid="15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305801" y="175729"/>
            <a:ext cx="435119" cy="5386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REVELATION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7672" y="4387778"/>
            <a:ext cx="1241946" cy="83099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agneto" pitchFamily="82" charset="0"/>
              </a:rPr>
              <a:t>7 churches</a:t>
            </a:r>
          </a:p>
          <a:p>
            <a:pPr algn="ctr"/>
            <a:r>
              <a:rPr lang="en-US" sz="1600" dirty="0" smtClean="0">
                <a:latin typeface="Magneto" pitchFamily="82" charset="0"/>
              </a:rPr>
              <a:t>(2-3)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81460" y="733636"/>
            <a:ext cx="1736339" cy="584775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agneto" pitchFamily="82" charset="0"/>
              </a:rPr>
              <a:t>24 Elders</a:t>
            </a:r>
          </a:p>
          <a:p>
            <a:pPr algn="ctr"/>
            <a:r>
              <a:rPr lang="en-US" sz="1600" dirty="0" smtClean="0">
                <a:latin typeface="Magneto" pitchFamily="82" charset="0"/>
              </a:rPr>
              <a:t>(5)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878076" y="3736978"/>
            <a:ext cx="1067077" cy="5847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agneto" pitchFamily="82" charset="0"/>
              </a:rPr>
              <a:t>7 Seals</a:t>
            </a:r>
          </a:p>
          <a:p>
            <a:pPr algn="ctr"/>
            <a:r>
              <a:rPr lang="en-US" sz="1600" dirty="0" smtClean="0">
                <a:latin typeface="Magneto" pitchFamily="82" charset="0"/>
              </a:rPr>
              <a:t>(6-8)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745233" y="5140115"/>
            <a:ext cx="1485366" cy="5847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agneto" pitchFamily="82" charset="0"/>
              </a:rPr>
              <a:t>7 Trumpets</a:t>
            </a:r>
          </a:p>
          <a:p>
            <a:pPr algn="ctr"/>
            <a:r>
              <a:rPr lang="en-US" sz="1600" dirty="0" smtClean="0">
                <a:latin typeface="Magneto" pitchFamily="82" charset="0"/>
              </a:rPr>
              <a:t>(8-11)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185190" y="3552155"/>
            <a:ext cx="1167436" cy="5847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agneto" pitchFamily="82" charset="0"/>
              </a:rPr>
              <a:t>7 Bowls</a:t>
            </a:r>
          </a:p>
          <a:p>
            <a:pPr algn="ctr"/>
            <a:r>
              <a:rPr lang="en-US" sz="1600" dirty="0" smtClean="0">
                <a:latin typeface="Magneto" pitchFamily="82" charset="0"/>
              </a:rPr>
              <a:t>(16)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35502" y="750804"/>
            <a:ext cx="1528876" cy="5847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agneto" pitchFamily="82" charset="0"/>
              </a:rPr>
              <a:t>Millennium</a:t>
            </a:r>
          </a:p>
          <a:p>
            <a:pPr algn="ctr"/>
            <a:r>
              <a:rPr lang="en-US" sz="1600" dirty="0" smtClean="0">
                <a:latin typeface="Magneto" pitchFamily="82" charset="0"/>
              </a:rPr>
              <a:t>(20)</a:t>
            </a:r>
          </a:p>
        </p:txBody>
      </p:sp>
      <p:sp>
        <p:nvSpPr>
          <p:cNvPr id="33" name="Freeform 32"/>
          <p:cNvSpPr/>
          <p:nvPr/>
        </p:nvSpPr>
        <p:spPr>
          <a:xfrm>
            <a:off x="571844" y="2202698"/>
            <a:ext cx="660313" cy="2179295"/>
          </a:xfrm>
          <a:custGeom>
            <a:avLst/>
            <a:gdLst>
              <a:gd name="connsiteX0" fmla="*/ 285008 w 688769"/>
              <a:gd name="connsiteY0" fmla="*/ 1318161 h 1318161"/>
              <a:gd name="connsiteX1" fmla="*/ 0 w 688769"/>
              <a:gd name="connsiteY1" fmla="*/ 0 h 1318161"/>
              <a:gd name="connsiteX2" fmla="*/ 688769 w 688769"/>
              <a:gd name="connsiteY2" fmla="*/ 0 h 1318161"/>
              <a:gd name="connsiteX3" fmla="*/ 285008 w 688769"/>
              <a:gd name="connsiteY3" fmla="*/ 1318161 h 1318161"/>
              <a:gd name="connsiteX0" fmla="*/ 216131 w 688769"/>
              <a:gd name="connsiteY0" fmla="*/ 1318161 h 1318161"/>
              <a:gd name="connsiteX1" fmla="*/ 0 w 688769"/>
              <a:gd name="connsiteY1" fmla="*/ 0 h 1318161"/>
              <a:gd name="connsiteX2" fmla="*/ 688769 w 688769"/>
              <a:gd name="connsiteY2" fmla="*/ 0 h 1318161"/>
              <a:gd name="connsiteX3" fmla="*/ 216131 w 688769"/>
              <a:gd name="connsiteY3" fmla="*/ 1318161 h 1318161"/>
              <a:gd name="connsiteX0" fmla="*/ 229423 w 702061"/>
              <a:gd name="connsiteY0" fmla="*/ 1321423 h 1321423"/>
              <a:gd name="connsiteX1" fmla="*/ 0 w 702061"/>
              <a:gd name="connsiteY1" fmla="*/ 0 h 1321423"/>
              <a:gd name="connsiteX2" fmla="*/ 702061 w 702061"/>
              <a:gd name="connsiteY2" fmla="*/ 3262 h 1321423"/>
              <a:gd name="connsiteX3" fmla="*/ 229423 w 702061"/>
              <a:gd name="connsiteY3" fmla="*/ 1321423 h 1321423"/>
              <a:gd name="connsiteX0" fmla="*/ 229423 w 675477"/>
              <a:gd name="connsiteY0" fmla="*/ 1324683 h 1324683"/>
              <a:gd name="connsiteX1" fmla="*/ 0 w 675477"/>
              <a:gd name="connsiteY1" fmla="*/ 3260 h 1324683"/>
              <a:gd name="connsiteX2" fmla="*/ 675477 w 675477"/>
              <a:gd name="connsiteY2" fmla="*/ 0 h 1324683"/>
              <a:gd name="connsiteX3" fmla="*/ 229423 w 675477"/>
              <a:gd name="connsiteY3" fmla="*/ 1324683 h 1324683"/>
              <a:gd name="connsiteX0" fmla="*/ 229423 w 523948"/>
              <a:gd name="connsiteY0" fmla="*/ 1337805 h 1337805"/>
              <a:gd name="connsiteX1" fmla="*/ 0 w 523948"/>
              <a:gd name="connsiteY1" fmla="*/ 16382 h 1337805"/>
              <a:gd name="connsiteX2" fmla="*/ 523948 w 523948"/>
              <a:gd name="connsiteY2" fmla="*/ 0 h 1337805"/>
              <a:gd name="connsiteX3" fmla="*/ 229423 w 523948"/>
              <a:gd name="connsiteY3" fmla="*/ 1337805 h 1337805"/>
              <a:gd name="connsiteX0" fmla="*/ 229423 w 523948"/>
              <a:gd name="connsiteY0" fmla="*/ 1329181 h 1329181"/>
              <a:gd name="connsiteX1" fmla="*/ 0 w 523948"/>
              <a:gd name="connsiteY1" fmla="*/ 7758 h 1329181"/>
              <a:gd name="connsiteX2" fmla="*/ 523948 w 523948"/>
              <a:gd name="connsiteY2" fmla="*/ 0 h 1329181"/>
              <a:gd name="connsiteX3" fmla="*/ 229423 w 523948"/>
              <a:gd name="connsiteY3" fmla="*/ 1329181 h 1329181"/>
              <a:gd name="connsiteX0" fmla="*/ 229423 w 520042"/>
              <a:gd name="connsiteY0" fmla="*/ 1326306 h 1326306"/>
              <a:gd name="connsiteX1" fmla="*/ 0 w 520042"/>
              <a:gd name="connsiteY1" fmla="*/ 4883 h 1326306"/>
              <a:gd name="connsiteX2" fmla="*/ 520042 w 520042"/>
              <a:gd name="connsiteY2" fmla="*/ 0 h 1326306"/>
              <a:gd name="connsiteX3" fmla="*/ 229423 w 520042"/>
              <a:gd name="connsiteY3" fmla="*/ 1326306 h 1326306"/>
              <a:gd name="connsiteX0" fmla="*/ 241139 w 531758"/>
              <a:gd name="connsiteY0" fmla="*/ 1326306 h 1326306"/>
              <a:gd name="connsiteX1" fmla="*/ 0 w 531758"/>
              <a:gd name="connsiteY1" fmla="*/ 7758 h 1326306"/>
              <a:gd name="connsiteX2" fmla="*/ 531758 w 531758"/>
              <a:gd name="connsiteY2" fmla="*/ 0 h 1326306"/>
              <a:gd name="connsiteX3" fmla="*/ 241139 w 531758"/>
              <a:gd name="connsiteY3" fmla="*/ 1326306 h 1326306"/>
              <a:gd name="connsiteX0" fmla="*/ 512458 w 803077"/>
              <a:gd name="connsiteY0" fmla="*/ 1326306 h 1326306"/>
              <a:gd name="connsiteX1" fmla="*/ 0 w 803077"/>
              <a:gd name="connsiteY1" fmla="*/ 3990 h 1326306"/>
              <a:gd name="connsiteX2" fmla="*/ 803077 w 803077"/>
              <a:gd name="connsiteY2" fmla="*/ 0 h 1326306"/>
              <a:gd name="connsiteX3" fmla="*/ 512458 w 803077"/>
              <a:gd name="connsiteY3" fmla="*/ 1326306 h 1326306"/>
              <a:gd name="connsiteX0" fmla="*/ 512458 w 547115"/>
              <a:gd name="connsiteY0" fmla="*/ 1326306 h 1326306"/>
              <a:gd name="connsiteX1" fmla="*/ 0 w 547115"/>
              <a:gd name="connsiteY1" fmla="*/ 3990 h 1326306"/>
              <a:gd name="connsiteX2" fmla="*/ 547115 w 547115"/>
              <a:gd name="connsiteY2" fmla="*/ 0 h 1326306"/>
              <a:gd name="connsiteX3" fmla="*/ 512458 w 547115"/>
              <a:gd name="connsiteY3" fmla="*/ 1326306 h 1326306"/>
              <a:gd name="connsiteX0" fmla="*/ 512458 w 598970"/>
              <a:gd name="connsiteY0" fmla="*/ 1322316 h 1322316"/>
              <a:gd name="connsiteX1" fmla="*/ 0 w 598970"/>
              <a:gd name="connsiteY1" fmla="*/ 0 h 1322316"/>
              <a:gd name="connsiteX2" fmla="*/ 598970 w 598970"/>
              <a:gd name="connsiteY2" fmla="*/ 229 h 1322316"/>
              <a:gd name="connsiteX3" fmla="*/ 512458 w 598970"/>
              <a:gd name="connsiteY3" fmla="*/ 1322316 h 1322316"/>
              <a:gd name="connsiteX0" fmla="*/ 460604 w 547116"/>
              <a:gd name="connsiteY0" fmla="*/ 1322316 h 1322316"/>
              <a:gd name="connsiteX1" fmla="*/ 0 w 547116"/>
              <a:gd name="connsiteY1" fmla="*/ 0 h 1322316"/>
              <a:gd name="connsiteX2" fmla="*/ 547116 w 547116"/>
              <a:gd name="connsiteY2" fmla="*/ 229 h 1322316"/>
              <a:gd name="connsiteX3" fmla="*/ 460604 w 547116"/>
              <a:gd name="connsiteY3" fmla="*/ 1322316 h 1322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7116" h="1322316">
                <a:moveTo>
                  <a:pt x="460604" y="1322316"/>
                </a:moveTo>
                <a:lnTo>
                  <a:pt x="0" y="0"/>
                </a:lnTo>
                <a:lnTo>
                  <a:pt x="547116" y="229"/>
                </a:lnTo>
                <a:lnTo>
                  <a:pt x="460604" y="1322316"/>
                </a:lnTo>
                <a:close/>
              </a:path>
            </a:pathLst>
          </a:custGeom>
          <a:solidFill>
            <a:srgbClr val="EEECE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Arrow Connector 34"/>
          <p:cNvCxnSpPr>
            <a:stCxn id="20" idx="0"/>
          </p:cNvCxnSpPr>
          <p:nvPr/>
        </p:nvCxnSpPr>
        <p:spPr>
          <a:xfrm rot="16200000" flipV="1">
            <a:off x="62055" y="3366072"/>
            <a:ext cx="3100198" cy="762735"/>
          </a:xfrm>
          <a:prstGeom prst="straightConnector1">
            <a:avLst/>
          </a:prstGeom>
          <a:ln w="19050">
            <a:solidFill>
              <a:schemeClr val="bg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372548" y="5297539"/>
            <a:ext cx="1241946" cy="83099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agneto" pitchFamily="82" charset="0"/>
              </a:rPr>
              <a:t>The</a:t>
            </a:r>
          </a:p>
          <a:p>
            <a:pPr algn="ctr"/>
            <a:r>
              <a:rPr lang="en-US" sz="1600" dirty="0" smtClean="0">
                <a:latin typeface="Magneto" pitchFamily="82" charset="0"/>
              </a:rPr>
              <a:t>Rapture</a:t>
            </a:r>
          </a:p>
          <a:p>
            <a:pPr algn="ctr"/>
            <a:r>
              <a:rPr lang="en-US" sz="1600" dirty="0" smtClean="0">
                <a:latin typeface="Magneto" pitchFamily="82" charset="0"/>
              </a:rPr>
              <a:t>(4)</a:t>
            </a:r>
          </a:p>
        </p:txBody>
      </p:sp>
      <p:sp>
        <p:nvSpPr>
          <p:cNvPr id="38" name="Freeform 37"/>
          <p:cNvSpPr/>
          <p:nvPr/>
        </p:nvSpPr>
        <p:spPr>
          <a:xfrm>
            <a:off x="1874231" y="2201404"/>
            <a:ext cx="678065" cy="1534296"/>
          </a:xfrm>
          <a:custGeom>
            <a:avLst/>
            <a:gdLst>
              <a:gd name="connsiteX0" fmla="*/ 462579 w 914400"/>
              <a:gd name="connsiteY0" fmla="*/ 1387736 h 1387736"/>
              <a:gd name="connsiteX1" fmla="*/ 0 w 914400"/>
              <a:gd name="connsiteY1" fmla="*/ 0 h 1387736"/>
              <a:gd name="connsiteX2" fmla="*/ 914400 w 914400"/>
              <a:gd name="connsiteY2" fmla="*/ 0 h 1387736"/>
              <a:gd name="connsiteX3" fmla="*/ 462579 w 914400"/>
              <a:gd name="connsiteY3" fmla="*/ 1387736 h 1387736"/>
              <a:gd name="connsiteX0" fmla="*/ 816084 w 1267905"/>
              <a:gd name="connsiteY0" fmla="*/ 1392450 h 1392450"/>
              <a:gd name="connsiteX1" fmla="*/ 0 w 1267905"/>
              <a:gd name="connsiteY1" fmla="*/ 0 h 1392450"/>
              <a:gd name="connsiteX2" fmla="*/ 1267905 w 1267905"/>
              <a:gd name="connsiteY2" fmla="*/ 4714 h 1392450"/>
              <a:gd name="connsiteX3" fmla="*/ 816084 w 1267905"/>
              <a:gd name="connsiteY3" fmla="*/ 1392450 h 1392450"/>
              <a:gd name="connsiteX0" fmla="*/ 816084 w 904973"/>
              <a:gd name="connsiteY0" fmla="*/ 1401876 h 1401876"/>
              <a:gd name="connsiteX1" fmla="*/ 0 w 904973"/>
              <a:gd name="connsiteY1" fmla="*/ 9426 h 1401876"/>
              <a:gd name="connsiteX2" fmla="*/ 904973 w 904973"/>
              <a:gd name="connsiteY2" fmla="*/ 0 h 1401876"/>
              <a:gd name="connsiteX3" fmla="*/ 816084 w 904973"/>
              <a:gd name="connsiteY3" fmla="*/ 1401876 h 1401876"/>
              <a:gd name="connsiteX0" fmla="*/ 730023 w 904973"/>
              <a:gd name="connsiteY0" fmla="*/ 1520210 h 1520210"/>
              <a:gd name="connsiteX1" fmla="*/ 0 w 904973"/>
              <a:gd name="connsiteY1" fmla="*/ 9426 h 1520210"/>
              <a:gd name="connsiteX2" fmla="*/ 904973 w 904973"/>
              <a:gd name="connsiteY2" fmla="*/ 0 h 1520210"/>
              <a:gd name="connsiteX3" fmla="*/ 730023 w 904973"/>
              <a:gd name="connsiteY3" fmla="*/ 1520210 h 1520210"/>
              <a:gd name="connsiteX0" fmla="*/ 593546 w 904973"/>
              <a:gd name="connsiteY0" fmla="*/ 1533858 h 1533858"/>
              <a:gd name="connsiteX1" fmla="*/ 0 w 904973"/>
              <a:gd name="connsiteY1" fmla="*/ 9426 h 1533858"/>
              <a:gd name="connsiteX2" fmla="*/ 904973 w 904973"/>
              <a:gd name="connsiteY2" fmla="*/ 0 h 1533858"/>
              <a:gd name="connsiteX3" fmla="*/ 593546 w 904973"/>
              <a:gd name="connsiteY3" fmla="*/ 1533858 h 1533858"/>
              <a:gd name="connsiteX0" fmla="*/ 914821 w 1226248"/>
              <a:gd name="connsiteY0" fmla="*/ 1536789 h 1536789"/>
              <a:gd name="connsiteX1" fmla="*/ 0 w 1226248"/>
              <a:gd name="connsiteY1" fmla="*/ 0 h 1536789"/>
              <a:gd name="connsiteX2" fmla="*/ 1226248 w 1226248"/>
              <a:gd name="connsiteY2" fmla="*/ 2931 h 1536789"/>
              <a:gd name="connsiteX3" fmla="*/ 914821 w 1226248"/>
              <a:gd name="connsiteY3" fmla="*/ 1536789 h 1536789"/>
              <a:gd name="connsiteX0" fmla="*/ 914821 w 917329"/>
              <a:gd name="connsiteY0" fmla="*/ 1546215 h 1546215"/>
              <a:gd name="connsiteX1" fmla="*/ 0 w 917329"/>
              <a:gd name="connsiteY1" fmla="*/ 9426 h 1546215"/>
              <a:gd name="connsiteX2" fmla="*/ 917329 w 917329"/>
              <a:gd name="connsiteY2" fmla="*/ 0 h 1546215"/>
              <a:gd name="connsiteX3" fmla="*/ 914821 w 917329"/>
              <a:gd name="connsiteY3" fmla="*/ 1546215 h 1546215"/>
              <a:gd name="connsiteX0" fmla="*/ 1057325 w 1057325"/>
              <a:gd name="connsiteY0" fmla="*/ 1593716 h 1593716"/>
              <a:gd name="connsiteX1" fmla="*/ 0 w 1057325"/>
              <a:gd name="connsiteY1" fmla="*/ 9426 h 1593716"/>
              <a:gd name="connsiteX2" fmla="*/ 917329 w 1057325"/>
              <a:gd name="connsiteY2" fmla="*/ 0 h 1593716"/>
              <a:gd name="connsiteX3" fmla="*/ 1057325 w 1057325"/>
              <a:gd name="connsiteY3" fmla="*/ 1593716 h 1593716"/>
              <a:gd name="connsiteX0" fmla="*/ 1057325 w 1057325"/>
              <a:gd name="connsiteY0" fmla="*/ 1597672 h 1597672"/>
              <a:gd name="connsiteX1" fmla="*/ 0 w 1057325"/>
              <a:gd name="connsiteY1" fmla="*/ 0 h 1597672"/>
              <a:gd name="connsiteX2" fmla="*/ 917329 w 1057325"/>
              <a:gd name="connsiteY2" fmla="*/ 3956 h 1597672"/>
              <a:gd name="connsiteX3" fmla="*/ 1057325 w 1057325"/>
              <a:gd name="connsiteY3" fmla="*/ 1597672 h 1597672"/>
              <a:gd name="connsiteX0" fmla="*/ 1071233 w 1071233"/>
              <a:gd name="connsiteY0" fmla="*/ 1597672 h 1597672"/>
              <a:gd name="connsiteX1" fmla="*/ 0 w 1071233"/>
              <a:gd name="connsiteY1" fmla="*/ 0 h 1597672"/>
              <a:gd name="connsiteX2" fmla="*/ 931237 w 1071233"/>
              <a:gd name="connsiteY2" fmla="*/ 3956 h 1597672"/>
              <a:gd name="connsiteX3" fmla="*/ 1071233 w 1071233"/>
              <a:gd name="connsiteY3" fmla="*/ 1597672 h 1597672"/>
              <a:gd name="connsiteX0" fmla="*/ 1071233 w 1071233"/>
              <a:gd name="connsiteY0" fmla="*/ 1600669 h 1600669"/>
              <a:gd name="connsiteX1" fmla="*/ 0 w 1071233"/>
              <a:gd name="connsiteY1" fmla="*/ 2997 h 1600669"/>
              <a:gd name="connsiteX2" fmla="*/ 976435 w 1071233"/>
              <a:gd name="connsiteY2" fmla="*/ 0 h 1600669"/>
              <a:gd name="connsiteX3" fmla="*/ 1071233 w 1071233"/>
              <a:gd name="connsiteY3" fmla="*/ 1600669 h 1600669"/>
              <a:gd name="connsiteX0" fmla="*/ 1071233 w 1071233"/>
              <a:gd name="connsiteY0" fmla="*/ 1600669 h 1600669"/>
              <a:gd name="connsiteX1" fmla="*/ 0 w 1071233"/>
              <a:gd name="connsiteY1" fmla="*/ 2997 h 1600669"/>
              <a:gd name="connsiteX2" fmla="*/ 678979 w 1071233"/>
              <a:gd name="connsiteY2" fmla="*/ 0 h 1600669"/>
              <a:gd name="connsiteX3" fmla="*/ 1071233 w 1071233"/>
              <a:gd name="connsiteY3" fmla="*/ 1600669 h 1600669"/>
              <a:gd name="connsiteX0" fmla="*/ 1071233 w 1071233"/>
              <a:gd name="connsiteY0" fmla="*/ 1597672 h 1597672"/>
              <a:gd name="connsiteX1" fmla="*/ 0 w 1071233"/>
              <a:gd name="connsiteY1" fmla="*/ 0 h 1597672"/>
              <a:gd name="connsiteX2" fmla="*/ 673041 w 1071233"/>
              <a:gd name="connsiteY2" fmla="*/ 14816 h 1597672"/>
              <a:gd name="connsiteX3" fmla="*/ 1071233 w 1071233"/>
              <a:gd name="connsiteY3" fmla="*/ 1597672 h 1597672"/>
              <a:gd name="connsiteX0" fmla="*/ 1071233 w 1071233"/>
              <a:gd name="connsiteY0" fmla="*/ 1597672 h 1597672"/>
              <a:gd name="connsiteX1" fmla="*/ 0 w 1071233"/>
              <a:gd name="connsiteY1" fmla="*/ 0 h 1597672"/>
              <a:gd name="connsiteX2" fmla="*/ 673041 w 1071233"/>
              <a:gd name="connsiteY2" fmla="*/ 14816 h 1597672"/>
              <a:gd name="connsiteX3" fmla="*/ 1071233 w 1071233"/>
              <a:gd name="connsiteY3" fmla="*/ 1597672 h 1597672"/>
              <a:gd name="connsiteX0" fmla="*/ 1412877 w 1412877"/>
              <a:gd name="connsiteY0" fmla="*/ 1592648 h 1592648"/>
              <a:gd name="connsiteX1" fmla="*/ 0 w 1412877"/>
              <a:gd name="connsiteY1" fmla="*/ 0 h 1592648"/>
              <a:gd name="connsiteX2" fmla="*/ 1014685 w 1412877"/>
              <a:gd name="connsiteY2" fmla="*/ 9792 h 1592648"/>
              <a:gd name="connsiteX3" fmla="*/ 1412877 w 1412877"/>
              <a:gd name="connsiteY3" fmla="*/ 1592648 h 1592648"/>
              <a:gd name="connsiteX0" fmla="*/ 1412877 w 1412877"/>
              <a:gd name="connsiteY0" fmla="*/ 1592648 h 1592648"/>
              <a:gd name="connsiteX1" fmla="*/ 0 w 1412877"/>
              <a:gd name="connsiteY1" fmla="*/ 0 h 1592648"/>
              <a:gd name="connsiteX2" fmla="*/ 678065 w 1412877"/>
              <a:gd name="connsiteY2" fmla="*/ 4768 h 1592648"/>
              <a:gd name="connsiteX3" fmla="*/ 1412877 w 1412877"/>
              <a:gd name="connsiteY3" fmla="*/ 1592648 h 1592648"/>
              <a:gd name="connsiteX0" fmla="*/ 1367659 w 1367659"/>
              <a:gd name="connsiteY0" fmla="*/ 1532358 h 1532358"/>
              <a:gd name="connsiteX1" fmla="*/ 0 w 1367659"/>
              <a:gd name="connsiteY1" fmla="*/ 0 h 1532358"/>
              <a:gd name="connsiteX2" fmla="*/ 678065 w 1367659"/>
              <a:gd name="connsiteY2" fmla="*/ 4768 h 1532358"/>
              <a:gd name="connsiteX3" fmla="*/ 1367659 w 1367659"/>
              <a:gd name="connsiteY3" fmla="*/ 1532358 h 1532358"/>
              <a:gd name="connsiteX0" fmla="*/ 491359 w 678065"/>
              <a:gd name="connsiteY0" fmla="*/ 1570458 h 1570458"/>
              <a:gd name="connsiteX1" fmla="*/ 0 w 678065"/>
              <a:gd name="connsiteY1" fmla="*/ 0 h 1570458"/>
              <a:gd name="connsiteX2" fmla="*/ 678065 w 678065"/>
              <a:gd name="connsiteY2" fmla="*/ 4768 h 1570458"/>
              <a:gd name="connsiteX3" fmla="*/ 491359 w 678065"/>
              <a:gd name="connsiteY3" fmla="*/ 1570458 h 1570458"/>
              <a:gd name="connsiteX0" fmla="*/ 501692 w 678065"/>
              <a:gd name="connsiteY0" fmla="*/ 1534296 h 1534296"/>
              <a:gd name="connsiteX1" fmla="*/ 0 w 678065"/>
              <a:gd name="connsiteY1" fmla="*/ 0 h 1534296"/>
              <a:gd name="connsiteX2" fmla="*/ 678065 w 678065"/>
              <a:gd name="connsiteY2" fmla="*/ 4768 h 1534296"/>
              <a:gd name="connsiteX3" fmla="*/ 501692 w 678065"/>
              <a:gd name="connsiteY3" fmla="*/ 1534296 h 1534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8065" h="1534296">
                <a:moveTo>
                  <a:pt x="501692" y="1534296"/>
                </a:moveTo>
                <a:lnTo>
                  <a:pt x="0" y="0"/>
                </a:lnTo>
                <a:lnTo>
                  <a:pt x="678065" y="4768"/>
                </a:lnTo>
                <a:lnTo>
                  <a:pt x="501692" y="1534296"/>
                </a:lnTo>
                <a:close/>
              </a:path>
            </a:pathLst>
          </a:custGeom>
          <a:solidFill>
            <a:srgbClr val="EEECE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2546534" y="2208515"/>
            <a:ext cx="984673" cy="2921360"/>
          </a:xfrm>
          <a:custGeom>
            <a:avLst/>
            <a:gdLst>
              <a:gd name="connsiteX0" fmla="*/ 957431 w 1011219"/>
              <a:gd name="connsiteY0" fmla="*/ 2162287 h 2162287"/>
              <a:gd name="connsiteX1" fmla="*/ 0 w 1011219"/>
              <a:gd name="connsiteY1" fmla="*/ 0 h 2162287"/>
              <a:gd name="connsiteX2" fmla="*/ 1011219 w 1011219"/>
              <a:gd name="connsiteY2" fmla="*/ 10758 h 2162287"/>
              <a:gd name="connsiteX3" fmla="*/ 957431 w 1011219"/>
              <a:gd name="connsiteY3" fmla="*/ 2162287 h 2162287"/>
              <a:gd name="connsiteX0" fmla="*/ 930136 w 1011219"/>
              <a:gd name="connsiteY0" fmla="*/ 2912914 h 2912914"/>
              <a:gd name="connsiteX1" fmla="*/ 0 w 1011219"/>
              <a:gd name="connsiteY1" fmla="*/ 0 h 2912914"/>
              <a:gd name="connsiteX2" fmla="*/ 1011219 w 1011219"/>
              <a:gd name="connsiteY2" fmla="*/ 10758 h 2912914"/>
              <a:gd name="connsiteX3" fmla="*/ 930136 w 1011219"/>
              <a:gd name="connsiteY3" fmla="*/ 2912914 h 2912914"/>
              <a:gd name="connsiteX0" fmla="*/ 820954 w 1011219"/>
              <a:gd name="connsiteY0" fmla="*/ 2912914 h 2912914"/>
              <a:gd name="connsiteX1" fmla="*/ 0 w 1011219"/>
              <a:gd name="connsiteY1" fmla="*/ 0 h 2912914"/>
              <a:gd name="connsiteX2" fmla="*/ 1011219 w 1011219"/>
              <a:gd name="connsiteY2" fmla="*/ 10758 h 2912914"/>
              <a:gd name="connsiteX3" fmla="*/ 820954 w 1011219"/>
              <a:gd name="connsiteY3" fmla="*/ 2912914 h 2912914"/>
              <a:gd name="connsiteX0" fmla="*/ 1136051 w 1326316"/>
              <a:gd name="connsiteY0" fmla="*/ 2919092 h 2919092"/>
              <a:gd name="connsiteX1" fmla="*/ 0 w 1326316"/>
              <a:gd name="connsiteY1" fmla="*/ 0 h 2919092"/>
              <a:gd name="connsiteX2" fmla="*/ 1326316 w 1326316"/>
              <a:gd name="connsiteY2" fmla="*/ 16936 h 2919092"/>
              <a:gd name="connsiteX3" fmla="*/ 1136051 w 1326316"/>
              <a:gd name="connsiteY3" fmla="*/ 2919092 h 2919092"/>
              <a:gd name="connsiteX0" fmla="*/ 1136051 w 1136051"/>
              <a:gd name="connsiteY0" fmla="*/ 2926870 h 2926870"/>
              <a:gd name="connsiteX1" fmla="*/ 0 w 1136051"/>
              <a:gd name="connsiteY1" fmla="*/ 7778 h 2926870"/>
              <a:gd name="connsiteX2" fmla="*/ 1005041 w 1136051"/>
              <a:gd name="connsiteY2" fmla="*/ 0 h 2926870"/>
              <a:gd name="connsiteX3" fmla="*/ 1136051 w 1136051"/>
              <a:gd name="connsiteY3" fmla="*/ 2926870 h 2926870"/>
              <a:gd name="connsiteX0" fmla="*/ 1242929 w 1242929"/>
              <a:gd name="connsiteY0" fmla="*/ 2903119 h 2903119"/>
              <a:gd name="connsiteX1" fmla="*/ 0 w 1242929"/>
              <a:gd name="connsiteY1" fmla="*/ 7778 h 2903119"/>
              <a:gd name="connsiteX2" fmla="*/ 1005041 w 1242929"/>
              <a:gd name="connsiteY2" fmla="*/ 0 h 2903119"/>
              <a:gd name="connsiteX3" fmla="*/ 1242929 w 1242929"/>
              <a:gd name="connsiteY3" fmla="*/ 2903119 h 2903119"/>
              <a:gd name="connsiteX0" fmla="*/ 1247389 w 1247389"/>
              <a:gd name="connsiteY0" fmla="*/ 2913183 h 2913183"/>
              <a:gd name="connsiteX1" fmla="*/ 0 w 1247389"/>
              <a:gd name="connsiteY1" fmla="*/ 0 h 2913183"/>
              <a:gd name="connsiteX2" fmla="*/ 1009501 w 1247389"/>
              <a:gd name="connsiteY2" fmla="*/ 10064 h 2913183"/>
              <a:gd name="connsiteX3" fmla="*/ 1247389 w 1247389"/>
              <a:gd name="connsiteY3" fmla="*/ 2913183 h 2913183"/>
              <a:gd name="connsiteX0" fmla="*/ 1198714 w 1198714"/>
              <a:gd name="connsiteY0" fmla="*/ 2916660 h 2916660"/>
              <a:gd name="connsiteX1" fmla="*/ 0 w 1198714"/>
              <a:gd name="connsiteY1" fmla="*/ 0 h 2916660"/>
              <a:gd name="connsiteX2" fmla="*/ 960826 w 1198714"/>
              <a:gd name="connsiteY2" fmla="*/ 13541 h 2916660"/>
              <a:gd name="connsiteX3" fmla="*/ 1198714 w 1198714"/>
              <a:gd name="connsiteY3" fmla="*/ 2916660 h 2916660"/>
              <a:gd name="connsiteX0" fmla="*/ 1198714 w 1198714"/>
              <a:gd name="connsiteY0" fmla="*/ 2916660 h 2916660"/>
              <a:gd name="connsiteX1" fmla="*/ 0 w 1198714"/>
              <a:gd name="connsiteY1" fmla="*/ 0 h 2916660"/>
              <a:gd name="connsiteX2" fmla="*/ 992118 w 1198714"/>
              <a:gd name="connsiteY2" fmla="*/ 10065 h 2916660"/>
              <a:gd name="connsiteX3" fmla="*/ 1198714 w 1198714"/>
              <a:gd name="connsiteY3" fmla="*/ 2916660 h 2916660"/>
              <a:gd name="connsiteX0" fmla="*/ 1495597 w 1495597"/>
              <a:gd name="connsiteY0" fmla="*/ 2916660 h 2916660"/>
              <a:gd name="connsiteX1" fmla="*/ 0 w 1495597"/>
              <a:gd name="connsiteY1" fmla="*/ 0 h 2916660"/>
              <a:gd name="connsiteX2" fmla="*/ 1289001 w 1495597"/>
              <a:gd name="connsiteY2" fmla="*/ 10065 h 2916660"/>
              <a:gd name="connsiteX3" fmla="*/ 1495597 w 1495597"/>
              <a:gd name="connsiteY3" fmla="*/ 2916660 h 2916660"/>
              <a:gd name="connsiteX0" fmla="*/ 1495597 w 1495597"/>
              <a:gd name="connsiteY0" fmla="*/ 2916660 h 2916660"/>
              <a:gd name="connsiteX1" fmla="*/ 0 w 1495597"/>
              <a:gd name="connsiteY1" fmla="*/ 0 h 2916660"/>
              <a:gd name="connsiteX2" fmla="*/ 968367 w 1495597"/>
              <a:gd name="connsiteY2" fmla="*/ 10065 h 2916660"/>
              <a:gd name="connsiteX3" fmla="*/ 1495597 w 1495597"/>
              <a:gd name="connsiteY3" fmla="*/ 2916660 h 2916660"/>
              <a:gd name="connsiteX0" fmla="*/ 1513410 w 1513410"/>
              <a:gd name="connsiteY0" fmla="*/ 2906595 h 2906595"/>
              <a:gd name="connsiteX1" fmla="*/ 0 w 1513410"/>
              <a:gd name="connsiteY1" fmla="*/ 13685 h 2906595"/>
              <a:gd name="connsiteX2" fmla="*/ 986180 w 1513410"/>
              <a:gd name="connsiteY2" fmla="*/ 0 h 2906595"/>
              <a:gd name="connsiteX3" fmla="*/ 1513410 w 1513410"/>
              <a:gd name="connsiteY3" fmla="*/ 2906595 h 2906595"/>
              <a:gd name="connsiteX0" fmla="*/ 1513410 w 1513410"/>
              <a:gd name="connsiteY0" fmla="*/ 2900657 h 2900657"/>
              <a:gd name="connsiteX1" fmla="*/ 0 w 1513410"/>
              <a:gd name="connsiteY1" fmla="*/ 7747 h 2900657"/>
              <a:gd name="connsiteX2" fmla="*/ 974305 w 1513410"/>
              <a:gd name="connsiteY2" fmla="*/ 0 h 2900657"/>
              <a:gd name="connsiteX3" fmla="*/ 1513410 w 1513410"/>
              <a:gd name="connsiteY3" fmla="*/ 2900657 h 2900657"/>
              <a:gd name="connsiteX0" fmla="*/ 1489659 w 1489659"/>
              <a:gd name="connsiteY0" fmla="*/ 2900657 h 2900657"/>
              <a:gd name="connsiteX1" fmla="*/ 0 w 1489659"/>
              <a:gd name="connsiteY1" fmla="*/ 13685 h 2900657"/>
              <a:gd name="connsiteX2" fmla="*/ 950554 w 1489659"/>
              <a:gd name="connsiteY2" fmla="*/ 0 h 2900657"/>
              <a:gd name="connsiteX3" fmla="*/ 1489659 w 1489659"/>
              <a:gd name="connsiteY3" fmla="*/ 2900657 h 2900657"/>
              <a:gd name="connsiteX0" fmla="*/ 1786543 w 1786543"/>
              <a:gd name="connsiteY0" fmla="*/ 2900657 h 2900657"/>
              <a:gd name="connsiteX1" fmla="*/ 0 w 1786543"/>
              <a:gd name="connsiteY1" fmla="*/ 13685 h 2900657"/>
              <a:gd name="connsiteX2" fmla="*/ 950554 w 1786543"/>
              <a:gd name="connsiteY2" fmla="*/ 0 h 2900657"/>
              <a:gd name="connsiteX3" fmla="*/ 1786543 w 1786543"/>
              <a:gd name="connsiteY3" fmla="*/ 2900657 h 2900657"/>
              <a:gd name="connsiteX0" fmla="*/ 1786543 w 1786543"/>
              <a:gd name="connsiteY0" fmla="*/ 2907339 h 2907339"/>
              <a:gd name="connsiteX1" fmla="*/ 0 w 1786543"/>
              <a:gd name="connsiteY1" fmla="*/ 20367 h 2907339"/>
              <a:gd name="connsiteX2" fmla="*/ 984673 w 1786543"/>
              <a:gd name="connsiteY2" fmla="*/ 0 h 2907339"/>
              <a:gd name="connsiteX3" fmla="*/ 1786543 w 1786543"/>
              <a:gd name="connsiteY3" fmla="*/ 2907339 h 2907339"/>
              <a:gd name="connsiteX0" fmla="*/ 933558 w 984673"/>
              <a:gd name="connsiteY0" fmla="*/ 2860566 h 2860566"/>
              <a:gd name="connsiteX1" fmla="*/ 0 w 984673"/>
              <a:gd name="connsiteY1" fmla="*/ 20367 h 2860566"/>
              <a:gd name="connsiteX2" fmla="*/ 984673 w 984673"/>
              <a:gd name="connsiteY2" fmla="*/ 0 h 2860566"/>
              <a:gd name="connsiteX3" fmla="*/ 933558 w 984673"/>
              <a:gd name="connsiteY3" fmla="*/ 2860566 h 2860566"/>
              <a:gd name="connsiteX0" fmla="*/ 933558 w 984673"/>
              <a:gd name="connsiteY0" fmla="*/ 2860566 h 2860566"/>
              <a:gd name="connsiteX1" fmla="*/ 0 w 984673"/>
              <a:gd name="connsiteY1" fmla="*/ 133 h 2860566"/>
              <a:gd name="connsiteX2" fmla="*/ 984673 w 984673"/>
              <a:gd name="connsiteY2" fmla="*/ 0 h 2860566"/>
              <a:gd name="connsiteX3" fmla="*/ 933558 w 984673"/>
              <a:gd name="connsiteY3" fmla="*/ 2860566 h 2860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4673" h="2860566">
                <a:moveTo>
                  <a:pt x="933558" y="2860566"/>
                </a:moveTo>
                <a:lnTo>
                  <a:pt x="0" y="133"/>
                </a:lnTo>
                <a:lnTo>
                  <a:pt x="984673" y="0"/>
                </a:lnTo>
                <a:lnTo>
                  <a:pt x="933558" y="2860566"/>
                </a:lnTo>
                <a:close/>
              </a:path>
            </a:pathLst>
          </a:custGeom>
          <a:solidFill>
            <a:srgbClr val="EEECE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>
            <a:stCxn id="24" idx="0"/>
          </p:cNvCxnSpPr>
          <p:nvPr/>
        </p:nvCxnSpPr>
        <p:spPr>
          <a:xfrm rot="16200000" flipV="1">
            <a:off x="4819707" y="2602954"/>
            <a:ext cx="1307719" cy="590684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432500" y="4236827"/>
            <a:ext cx="1374668" cy="83099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agneto" pitchFamily="82" charset="0"/>
              </a:rPr>
              <a:t>Mark of the Beast</a:t>
            </a:r>
          </a:p>
          <a:p>
            <a:pPr algn="ctr"/>
            <a:r>
              <a:rPr lang="en-US" sz="1600" dirty="0" smtClean="0">
                <a:latin typeface="Magneto" pitchFamily="82" charset="0"/>
              </a:rPr>
              <a:t>(13)</a:t>
            </a:r>
          </a:p>
        </p:txBody>
      </p:sp>
      <p:cxnSp>
        <p:nvCxnSpPr>
          <p:cNvPr id="46" name="Straight Arrow Connector 45"/>
          <p:cNvCxnSpPr>
            <a:stCxn id="45" idx="0"/>
          </p:cNvCxnSpPr>
          <p:nvPr/>
        </p:nvCxnSpPr>
        <p:spPr>
          <a:xfrm rot="16200000" flipV="1">
            <a:off x="3652877" y="2769870"/>
            <a:ext cx="2005691" cy="928224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25" idx="2"/>
          </p:cNvCxnSpPr>
          <p:nvPr/>
        </p:nvCxnSpPr>
        <p:spPr>
          <a:xfrm rot="16200000" flipH="1">
            <a:off x="5556174" y="779345"/>
            <a:ext cx="376176" cy="1488644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Freeform 60"/>
          <p:cNvSpPr/>
          <p:nvPr/>
        </p:nvSpPr>
        <p:spPr>
          <a:xfrm>
            <a:off x="6817076" y="1323141"/>
            <a:ext cx="665805" cy="394459"/>
          </a:xfrm>
          <a:custGeom>
            <a:avLst/>
            <a:gdLst>
              <a:gd name="connsiteX0" fmla="*/ 0 w 876475"/>
              <a:gd name="connsiteY0" fmla="*/ 0 h 391886"/>
              <a:gd name="connsiteX1" fmla="*/ 876475 w 876475"/>
              <a:gd name="connsiteY1" fmla="*/ 391886 h 391886"/>
              <a:gd name="connsiteX2" fmla="*/ 198049 w 876475"/>
              <a:gd name="connsiteY2" fmla="*/ 391886 h 391886"/>
              <a:gd name="connsiteX3" fmla="*/ 0 w 876475"/>
              <a:gd name="connsiteY3" fmla="*/ 0 h 391886"/>
              <a:gd name="connsiteX0" fmla="*/ 0 w 876475"/>
              <a:gd name="connsiteY0" fmla="*/ 0 h 402316"/>
              <a:gd name="connsiteX1" fmla="*/ 876475 w 876475"/>
              <a:gd name="connsiteY1" fmla="*/ 391886 h 402316"/>
              <a:gd name="connsiteX2" fmla="*/ 90268 w 876475"/>
              <a:gd name="connsiteY2" fmla="*/ 402316 h 402316"/>
              <a:gd name="connsiteX3" fmla="*/ 0 w 876475"/>
              <a:gd name="connsiteY3" fmla="*/ 0 h 402316"/>
              <a:gd name="connsiteX0" fmla="*/ 0 w 765217"/>
              <a:gd name="connsiteY0" fmla="*/ 0 h 412747"/>
              <a:gd name="connsiteX1" fmla="*/ 765217 w 765217"/>
              <a:gd name="connsiteY1" fmla="*/ 412747 h 412747"/>
              <a:gd name="connsiteX2" fmla="*/ 90268 w 765217"/>
              <a:gd name="connsiteY2" fmla="*/ 402316 h 412747"/>
              <a:gd name="connsiteX3" fmla="*/ 0 w 765217"/>
              <a:gd name="connsiteY3" fmla="*/ 0 h 412747"/>
              <a:gd name="connsiteX0" fmla="*/ 220628 w 985845"/>
              <a:gd name="connsiteY0" fmla="*/ 0 h 412747"/>
              <a:gd name="connsiteX1" fmla="*/ 985845 w 985845"/>
              <a:gd name="connsiteY1" fmla="*/ 412747 h 412747"/>
              <a:gd name="connsiteX2" fmla="*/ 0 w 985845"/>
              <a:gd name="connsiteY2" fmla="*/ 393172 h 412747"/>
              <a:gd name="connsiteX3" fmla="*/ 220628 w 985845"/>
              <a:gd name="connsiteY3" fmla="*/ 0 h 412747"/>
              <a:gd name="connsiteX0" fmla="*/ 220628 w 665805"/>
              <a:gd name="connsiteY0" fmla="*/ 0 h 394459"/>
              <a:gd name="connsiteX1" fmla="*/ 665805 w 665805"/>
              <a:gd name="connsiteY1" fmla="*/ 394459 h 394459"/>
              <a:gd name="connsiteX2" fmla="*/ 0 w 665805"/>
              <a:gd name="connsiteY2" fmla="*/ 393172 h 394459"/>
              <a:gd name="connsiteX3" fmla="*/ 220628 w 665805"/>
              <a:gd name="connsiteY3" fmla="*/ 0 h 394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5805" h="394459">
                <a:moveTo>
                  <a:pt x="220628" y="0"/>
                </a:moveTo>
                <a:lnTo>
                  <a:pt x="665805" y="394459"/>
                </a:lnTo>
                <a:lnTo>
                  <a:pt x="0" y="393172"/>
                </a:lnTo>
                <a:lnTo>
                  <a:pt x="220628" y="0"/>
                </a:lnTo>
                <a:close/>
              </a:path>
            </a:pathLst>
          </a:custGeom>
          <a:solidFill>
            <a:srgbClr val="EEECE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5981699" y="741501"/>
            <a:ext cx="2280069" cy="5847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agneto" pitchFamily="82" charset="0"/>
              </a:rPr>
              <a:t>New Heavens/</a:t>
            </a:r>
          </a:p>
          <a:p>
            <a:pPr algn="ctr"/>
            <a:r>
              <a:rPr lang="en-US" sz="1600" dirty="0" smtClean="0">
                <a:latin typeface="Magneto" pitchFamily="82" charset="0"/>
              </a:rPr>
              <a:t>New Earth (21-22)</a:t>
            </a:r>
          </a:p>
        </p:txBody>
      </p:sp>
      <p:cxnSp>
        <p:nvCxnSpPr>
          <p:cNvPr id="93" name="Straight Arrow Connector 92"/>
          <p:cNvCxnSpPr>
            <a:stCxn id="21" idx="2"/>
          </p:cNvCxnSpPr>
          <p:nvPr/>
        </p:nvCxnSpPr>
        <p:spPr>
          <a:xfrm rot="5400000">
            <a:off x="1539571" y="1404440"/>
            <a:ext cx="396089" cy="22403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/>
          <p:cNvGrpSpPr/>
          <p:nvPr/>
        </p:nvGrpSpPr>
        <p:grpSpPr>
          <a:xfrm>
            <a:off x="247135" y="1748409"/>
            <a:ext cx="7234320" cy="445549"/>
            <a:chOff x="247135" y="1748409"/>
            <a:chExt cx="7234320" cy="445549"/>
          </a:xfrm>
        </p:grpSpPr>
        <p:grpSp>
          <p:nvGrpSpPr>
            <p:cNvPr id="103" name="Group 102"/>
            <p:cNvGrpSpPr/>
            <p:nvPr/>
          </p:nvGrpSpPr>
          <p:grpSpPr>
            <a:xfrm>
              <a:off x="247135" y="1748409"/>
              <a:ext cx="7234320" cy="445549"/>
              <a:chOff x="247135" y="1748409"/>
              <a:chExt cx="7234320" cy="445549"/>
            </a:xfrm>
          </p:grpSpPr>
          <p:cxnSp>
            <p:nvCxnSpPr>
              <p:cNvPr id="7" name="Straight Connector 6"/>
              <p:cNvCxnSpPr/>
              <p:nvPr/>
            </p:nvCxnSpPr>
            <p:spPr>
              <a:xfrm flipV="1">
                <a:off x="253688" y="1959429"/>
                <a:ext cx="7227767" cy="6531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 rot="5400000">
                <a:off x="34069" y="1972443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5400000">
                <a:off x="5623628" y="1964551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5400000">
                <a:off x="7263003" y="1966848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360040" y="1964523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5400000">
                <a:off x="1379132" y="1964523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5400000">
                <a:off x="2003674" y="1966795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>
                <a:off x="1017774" y="1964523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2983782" y="1962251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5400000">
                <a:off x="6931640" y="1964523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5400000">
                <a:off x="4631215" y="1980443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rot="5400000">
                <a:off x="3974677" y="1974797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rot="5400000">
                <a:off x="690444" y="1970619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rot="5400000">
                <a:off x="1670063" y="1961475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rot="5400000">
                <a:off x="2334078" y="1968319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>
                <a:off x="2664481" y="1974415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5400000">
                <a:off x="3318572" y="1968347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5400000">
                <a:off x="3648976" y="1979015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rot="5400000">
                <a:off x="4296309" y="1980893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5400000">
                <a:off x="4961619" y="1977395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>
                <a:off x="5292023" y="1974347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5400000">
                <a:off x="5949645" y="1970647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5400000">
                <a:off x="6280049" y="1967599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5400000">
                <a:off x="6610453" y="1973695"/>
                <a:ext cx="426131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TextBox 46"/>
            <p:cNvSpPr txBox="1"/>
            <p:nvPr/>
          </p:nvSpPr>
          <p:spPr>
            <a:xfrm>
              <a:off x="1405760" y="1815150"/>
              <a:ext cx="368490" cy="307777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+mj-lt"/>
                </a:rPr>
                <a:t>5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004848" y="1817422"/>
              <a:ext cx="368490" cy="307777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+mj-lt"/>
                </a:rPr>
                <a:t>10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658528" y="1819694"/>
              <a:ext cx="368490" cy="307777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+mj-lt"/>
                </a:rPr>
                <a:t>15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312208" y="1821966"/>
              <a:ext cx="368490" cy="307777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+mj-lt"/>
                </a:rPr>
                <a:t>20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7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8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8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9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0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33" grpId="0" animBg="1"/>
      <p:bldP spid="33" grpId="1" animBg="1"/>
      <p:bldP spid="20" grpId="0" animBg="1"/>
      <p:bldP spid="20" grpId="1" animBg="1"/>
      <p:bldP spid="38" grpId="0" animBg="1"/>
      <p:bldP spid="38" grpId="1" animBg="1"/>
      <p:bldP spid="41" grpId="0" animBg="1"/>
      <p:bldP spid="41" grpId="1" animBg="1"/>
      <p:bldP spid="45" grpId="0" animBg="1"/>
      <p:bldP spid="45" grpId="1" animBg="1"/>
      <p:bldP spid="61" grpId="0" animBg="1"/>
      <p:bldP spid="61" grpId="1" animBg="1"/>
      <p:bldP spid="26" grpId="0" animBg="1"/>
      <p:bldP spid="26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305801" y="175729"/>
            <a:ext cx="435119" cy="5386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REVELATION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351130" y="-4084108"/>
            <a:ext cx="1407614" cy="584775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agneto" pitchFamily="82" charset="0"/>
              </a:rPr>
              <a:t>24 Elders</a:t>
            </a:r>
          </a:p>
          <a:p>
            <a:pPr algn="ctr"/>
            <a:r>
              <a:rPr lang="en-US" sz="1600" dirty="0" smtClean="0">
                <a:latin typeface="Magneto" pitchFamily="82" charset="0"/>
              </a:rPr>
              <a:t>(5)</a:t>
            </a:r>
          </a:p>
        </p:txBody>
      </p:sp>
      <p:graphicFrame>
        <p:nvGraphicFramePr>
          <p:cNvPr id="42" name="Table 41"/>
          <p:cNvGraphicFramePr>
            <a:graphicFrameLocks noGrp="1"/>
          </p:cNvGraphicFramePr>
          <p:nvPr/>
        </p:nvGraphicFramePr>
        <p:xfrm>
          <a:off x="541362" y="796495"/>
          <a:ext cx="5668368" cy="5617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3539"/>
                <a:gridCol w="1542198"/>
                <a:gridCol w="1610435"/>
                <a:gridCol w="1542196"/>
              </a:tblGrid>
              <a:tr h="702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70224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70224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70224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70224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70224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70224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70224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1501254" y="1665014"/>
            <a:ext cx="1542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Antichrist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086694" y="1517158"/>
            <a:ext cx="15421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Hail, fire &amp; blood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642525" y="1517148"/>
            <a:ext cx="15421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Loathsome soars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517174" y="2376982"/>
            <a:ext cx="1542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War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088966" y="2242774"/>
            <a:ext cx="15421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1/3 water to blood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647110" y="2367878"/>
            <a:ext cx="1542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Sea to blood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519446" y="3075302"/>
            <a:ext cx="1542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Famine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091238" y="3063926"/>
            <a:ext cx="1542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Bitter water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649382" y="2957014"/>
            <a:ext cx="15421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Fresh water to blood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508070" y="3759974"/>
            <a:ext cx="1542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Death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079862" y="3666710"/>
            <a:ext cx="15421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1/3 sun, moon &amp; stars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638006" y="3641686"/>
            <a:ext cx="15421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Scorched earth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510342" y="4458294"/>
            <a:ext cx="1542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Martyrdom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082134" y="4460566"/>
            <a:ext cx="1542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Locusts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640278" y="4462838"/>
            <a:ext cx="1542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Darkness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526262" y="5183910"/>
            <a:ext cx="1542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Cataclysm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098054" y="5186182"/>
            <a:ext cx="1542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War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656198" y="5051974"/>
            <a:ext cx="15421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Euphrates dried up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528534" y="5882230"/>
            <a:ext cx="1542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Interlude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100326" y="5748022"/>
            <a:ext cx="15421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Jesus takes over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658470" y="5859478"/>
            <a:ext cx="1542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"It is done!"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518616" y="941696"/>
            <a:ext cx="1023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Plague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1762856" y="930320"/>
            <a:ext cx="1023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Seals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3211816" y="932592"/>
            <a:ext cx="1319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Trumpets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4917816" y="932592"/>
            <a:ext cx="1023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Bowls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1517174" y="1667286"/>
            <a:ext cx="1542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The Earth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1533094" y="2379254"/>
            <a:ext cx="1542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The Sea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1535366" y="3077574"/>
            <a:ext cx="1542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The Rivers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1523990" y="3762246"/>
            <a:ext cx="1542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The Heavens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1526262" y="4460566"/>
            <a:ext cx="1542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Mankind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1542182" y="5049702"/>
            <a:ext cx="15421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Army/</a:t>
            </a:r>
          </a:p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Euphrates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1544454" y="5761670"/>
            <a:ext cx="15421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Second Coming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1519461" y="932592"/>
            <a:ext cx="1551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Comparison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500"/>
                            </p:stCondLst>
                            <p:childTnLst>
                              <p:par>
                                <p:cTn id="6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000"/>
                            </p:stCondLst>
                            <p:childTnLst>
                              <p:par>
                                <p:cTn id="7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500"/>
                            </p:stCondLst>
                            <p:childTnLst>
                              <p:par>
                                <p:cTn id="7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0"/>
                            </p:stCondLst>
                            <p:childTnLst>
                              <p:par>
                                <p:cTn id="8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500"/>
                            </p:stCondLst>
                            <p:childTnLst>
                              <p:par>
                                <p:cTn id="9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6000"/>
                            </p:stCondLst>
                            <p:childTnLst>
                              <p:par>
                                <p:cTn id="9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6500"/>
                            </p:stCondLst>
                            <p:childTnLst>
                              <p:par>
                                <p:cTn id="10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7000"/>
                            </p:stCondLst>
                            <p:childTnLst>
                              <p:par>
                                <p:cTn id="10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7500"/>
                            </p:stCondLst>
                            <p:childTnLst>
                              <p:par>
                                <p:cTn id="1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8000"/>
                            </p:stCondLst>
                            <p:childTnLst>
                              <p:par>
                                <p:cTn id="1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8500"/>
                            </p:stCondLst>
                            <p:childTnLst>
                              <p:par>
                                <p:cTn id="1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9000"/>
                            </p:stCondLst>
                            <p:childTnLst>
                              <p:par>
                                <p:cTn id="13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9500"/>
                            </p:stCondLst>
                            <p:childTnLst>
                              <p:par>
                                <p:cTn id="13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0000"/>
                            </p:stCondLst>
                            <p:childTnLst>
                              <p:par>
                                <p:cTn id="14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0500"/>
                            </p:stCondLst>
                            <p:childTnLst>
                              <p:par>
                                <p:cTn id="15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1000"/>
                            </p:stCondLst>
                            <p:childTnLst>
                              <p:par>
                                <p:cTn id="15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00"/>
                            </p:stCondLst>
                            <p:childTnLst>
                              <p:par>
                                <p:cTn id="16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7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500"/>
                            </p:stCondLst>
                            <p:childTnLst>
                              <p:par>
                                <p:cTn id="176" presetID="16" presetClass="entr" presetSubtype="37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8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500"/>
                            </p:stCondLst>
                            <p:childTnLst>
                              <p:par>
                                <p:cTn id="185" presetID="16" presetClass="entr" presetSubtype="37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9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500"/>
                            </p:stCondLst>
                            <p:childTnLst>
                              <p:par>
                                <p:cTn id="194" presetID="16" presetClass="entr" presetSubtype="37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0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500"/>
                            </p:stCondLst>
                            <p:childTnLst>
                              <p:par>
                                <p:cTn id="203" presetID="16" presetClass="entr" presetSubtype="37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0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500"/>
                            </p:stCondLst>
                            <p:childTnLst>
                              <p:par>
                                <p:cTn id="212" presetID="16" presetClass="entr" presetSubtype="37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1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500"/>
                            </p:stCondLst>
                            <p:childTnLst>
                              <p:par>
                                <p:cTn id="221" presetID="16" presetClass="entr" presetSubtype="37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500"/>
                            </p:stCondLst>
                            <p:childTnLst>
                              <p:par>
                                <p:cTn id="230" presetID="16" presetClass="entr" presetSubtype="37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7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8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9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9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0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0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34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34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4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34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34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34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5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5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34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4" grpId="1"/>
      <p:bldP spid="47" grpId="0"/>
      <p:bldP spid="47" grpId="1"/>
      <p:bldP spid="48" grpId="0"/>
      <p:bldP spid="48" grpId="1"/>
      <p:bldP spid="49" grpId="0"/>
      <p:bldP spid="49" grpId="1"/>
      <p:bldP spid="50" grpId="0"/>
      <p:bldP spid="50" grpId="1"/>
      <p:bldP spid="51" grpId="0"/>
      <p:bldP spid="51" grpId="1"/>
      <p:bldP spid="52" grpId="0"/>
      <p:bldP spid="52" grpId="1"/>
      <p:bldP spid="54" grpId="0"/>
      <p:bldP spid="54" grpId="1"/>
      <p:bldP spid="55" grpId="0"/>
      <p:bldP spid="55" grpId="1"/>
      <p:bldP spid="56" grpId="0"/>
      <p:bldP spid="56" grpId="1"/>
      <p:bldP spid="57" grpId="0"/>
      <p:bldP spid="57" grpId="1"/>
      <p:bldP spid="58" grpId="0"/>
      <p:bldP spid="58" grpId="1"/>
      <p:bldP spid="60" grpId="0"/>
      <p:bldP spid="60" grpId="1"/>
      <p:bldP spid="62" grpId="0"/>
      <p:bldP spid="62" grpId="1"/>
      <p:bldP spid="63" grpId="0"/>
      <p:bldP spid="63" grpId="1"/>
      <p:bldP spid="64" grpId="0"/>
      <p:bldP spid="64" grpId="1"/>
      <p:bldP spid="65" grpId="0"/>
      <p:bldP spid="65" grpId="1"/>
      <p:bldP spid="66" grpId="0"/>
      <p:bldP spid="66" grpId="1"/>
      <p:bldP spid="67" grpId="0"/>
      <p:bldP spid="67" grpId="1"/>
      <p:bldP spid="68" grpId="0"/>
      <p:bldP spid="68" grpId="1"/>
      <p:bldP spid="69" grpId="0"/>
      <p:bldP spid="69" grpId="1"/>
      <p:bldP spid="114" grpId="0"/>
      <p:bldP spid="114" grpId="1"/>
      <p:bldP spid="115" grpId="0"/>
      <p:bldP spid="115" grpId="1"/>
      <p:bldP spid="116" grpId="0"/>
      <p:bldP spid="116" grpId="1"/>
      <p:bldP spid="117" grpId="0"/>
      <p:bldP spid="117" grpId="1"/>
      <p:bldP spid="118" grpId="0"/>
      <p:bldP spid="118" grpId="1"/>
      <p:bldP spid="119" grpId="0"/>
      <p:bldP spid="119" grpId="1"/>
      <p:bldP spid="120" grpId="0"/>
      <p:bldP spid="120" grpId="1"/>
      <p:bldP spid="121" grpId="0"/>
      <p:bldP spid="121" grpId="1"/>
      <p:bldP spid="122" grpId="0"/>
      <p:bldP spid="122" grpId="1"/>
      <p:bldP spid="123" grpId="0"/>
      <p:bldP spid="123" grpId="1"/>
      <p:bldP spid="124" grpId="0"/>
      <p:bldP spid="124" grpId="1"/>
      <p:bldP spid="125" grpId="0"/>
      <p:bldP spid="125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Apokalupsis</a:t>
            </a:r>
            <a:r>
              <a:rPr lang="en-US" sz="3200" dirty="0" smtClean="0"/>
              <a:t> – </a:t>
            </a:r>
            <a:r>
              <a:rPr lang="en-US" sz="3200" i="1" dirty="0" smtClean="0"/>
              <a:t>unveiling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8305801" y="175729"/>
            <a:ext cx="435119" cy="5386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REVELATION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305801" y="175729"/>
            <a:ext cx="435119" cy="5386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REVELATION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464699" y="1486526"/>
            <a:ext cx="6060279" cy="707035"/>
            <a:chOff x="464699" y="1486526"/>
            <a:chExt cx="7350181" cy="707035"/>
          </a:xfrm>
        </p:grpSpPr>
        <p:cxnSp>
          <p:nvCxnSpPr>
            <p:cNvPr id="57" name="Straight Connector 56"/>
            <p:cNvCxnSpPr/>
            <p:nvPr/>
          </p:nvCxnSpPr>
          <p:spPr>
            <a:xfrm>
              <a:off x="479685" y="1828800"/>
              <a:ext cx="731520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127420" y="1836296"/>
              <a:ext cx="674557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3832491" y="1823805"/>
              <a:ext cx="674557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7477601" y="1856283"/>
              <a:ext cx="674557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TextBox 62"/>
          <p:cNvSpPr txBox="1"/>
          <p:nvPr/>
        </p:nvSpPr>
        <p:spPr>
          <a:xfrm>
            <a:off x="3047808" y="689573"/>
            <a:ext cx="9293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Magneto" pitchFamily="82" charset="0"/>
              </a:rPr>
              <a:t>7 yr.</a:t>
            </a:r>
          </a:p>
        </p:txBody>
      </p:sp>
      <p:cxnSp>
        <p:nvCxnSpPr>
          <p:cNvPr id="65" name="Straight Connector 64"/>
          <p:cNvCxnSpPr/>
          <p:nvPr/>
        </p:nvCxnSpPr>
        <p:spPr>
          <a:xfrm rot="16200000" flipH="1">
            <a:off x="161093" y="1105473"/>
            <a:ext cx="605886" cy="131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5400000">
            <a:off x="6238667" y="1113517"/>
            <a:ext cx="596029" cy="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4018844" y="903111"/>
            <a:ext cx="2483556" cy="11289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rot="10800000" flipV="1">
            <a:off x="529300" y="1188608"/>
            <a:ext cx="1048368" cy="576929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3939813" y="1016455"/>
            <a:ext cx="1478844" cy="33855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agneto" pitchFamily="82" charset="0"/>
              </a:rPr>
              <a:t>2</a:t>
            </a:r>
            <a:r>
              <a:rPr lang="en-US" sz="1600" baseline="30000" dirty="0" smtClean="0">
                <a:latin typeface="Magneto" pitchFamily="82" charset="0"/>
              </a:rPr>
              <a:t>nd</a:t>
            </a:r>
            <a:r>
              <a:rPr lang="en-US" sz="1600" dirty="0" smtClean="0">
                <a:latin typeface="Magneto" pitchFamily="82" charset="0"/>
              </a:rPr>
              <a:t> Coming</a:t>
            </a:r>
          </a:p>
        </p:txBody>
      </p:sp>
      <p:cxnSp>
        <p:nvCxnSpPr>
          <p:cNvPr id="77" name="Straight Arrow Connector 76"/>
          <p:cNvCxnSpPr/>
          <p:nvPr/>
        </p:nvCxnSpPr>
        <p:spPr>
          <a:xfrm rot="10800000" flipH="1" flipV="1">
            <a:off x="5425210" y="1216509"/>
            <a:ext cx="1048368" cy="54615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1594600" y="2244187"/>
            <a:ext cx="1499017" cy="33855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>
                <a:latin typeface="Magneto" pitchFamily="82" charset="0"/>
              </a:rPr>
              <a:t>Magog</a:t>
            </a:r>
            <a:r>
              <a:rPr lang="en-US" sz="1600" dirty="0" smtClean="0">
                <a:latin typeface="Magneto" pitchFamily="82" charset="0"/>
              </a:rPr>
              <a:t>?</a:t>
            </a:r>
          </a:p>
        </p:txBody>
      </p:sp>
      <p:cxnSp>
        <p:nvCxnSpPr>
          <p:cNvPr id="79" name="Straight Arrow Connector 78"/>
          <p:cNvCxnSpPr/>
          <p:nvPr/>
        </p:nvCxnSpPr>
        <p:spPr>
          <a:xfrm rot="10800000">
            <a:off x="546232" y="1879791"/>
            <a:ext cx="1048368" cy="54615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1590345" y="1010809"/>
            <a:ext cx="1478844" cy="33855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agneto" pitchFamily="82" charset="0"/>
              </a:rPr>
              <a:t>Rapture</a:t>
            </a:r>
          </a:p>
        </p:txBody>
      </p:sp>
      <p:cxnSp>
        <p:nvCxnSpPr>
          <p:cNvPr id="85" name="Straight Arrow Connector 84"/>
          <p:cNvCxnSpPr/>
          <p:nvPr/>
        </p:nvCxnSpPr>
        <p:spPr>
          <a:xfrm rot="10800000" flipV="1">
            <a:off x="491031" y="914401"/>
            <a:ext cx="2444080" cy="564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5400000">
            <a:off x="-670866" y="3345266"/>
            <a:ext cx="2231088" cy="287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3769904" y="2149157"/>
            <a:ext cx="1117600" cy="33855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agneto" pitchFamily="82" charset="0"/>
              </a:rPr>
              <a:t>7</a:t>
            </a:r>
            <a:r>
              <a:rPr lang="en-US" sz="1600" baseline="30000" dirty="0" smtClean="0">
                <a:latin typeface="Magneto" pitchFamily="82" charset="0"/>
              </a:rPr>
              <a:t>th</a:t>
            </a:r>
            <a:r>
              <a:rPr lang="en-US" sz="1600" dirty="0" smtClean="0">
                <a:latin typeface="Magneto" pitchFamily="82" charset="0"/>
              </a:rPr>
              <a:t> Seal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4943949" y="2154800"/>
            <a:ext cx="1303878" cy="5847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agneto" pitchFamily="82" charset="0"/>
              </a:rPr>
              <a:t>7</a:t>
            </a:r>
            <a:r>
              <a:rPr lang="en-US" sz="1600" baseline="30000" dirty="0" smtClean="0">
                <a:latin typeface="Magneto" pitchFamily="82" charset="0"/>
              </a:rPr>
              <a:t>th</a:t>
            </a:r>
            <a:r>
              <a:rPr lang="en-US" sz="1600" dirty="0" smtClean="0">
                <a:latin typeface="Magneto" pitchFamily="82" charset="0"/>
              </a:rPr>
              <a:t> Trumpet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5130227" y="2798273"/>
            <a:ext cx="1117600" cy="33855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agneto" pitchFamily="82" charset="0"/>
              </a:rPr>
              <a:t>7</a:t>
            </a:r>
            <a:r>
              <a:rPr lang="en-US" sz="1600" baseline="30000" dirty="0" smtClean="0">
                <a:latin typeface="Magneto" pitchFamily="82" charset="0"/>
              </a:rPr>
              <a:t>th</a:t>
            </a:r>
            <a:r>
              <a:rPr lang="en-US" sz="1600" dirty="0" smtClean="0">
                <a:latin typeface="Magneto" pitchFamily="82" charset="0"/>
              </a:rPr>
              <a:t> Bowl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4342832" y="3193920"/>
            <a:ext cx="1303878" cy="5847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agneto" pitchFamily="82" charset="0"/>
              </a:rPr>
              <a:t>Trumpets 1-6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4345598" y="3828474"/>
            <a:ext cx="1303878" cy="33855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agneto" pitchFamily="82" charset="0"/>
              </a:rPr>
              <a:t>Bowls 1-6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2826296" y="4169756"/>
            <a:ext cx="1303878" cy="33855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agneto" pitchFamily="82" charset="0"/>
              </a:rPr>
              <a:t>Seals 1-6</a:t>
            </a:r>
          </a:p>
        </p:txBody>
      </p:sp>
      <p:cxnSp>
        <p:nvCxnSpPr>
          <p:cNvPr id="99" name="Straight Connector 98"/>
          <p:cNvCxnSpPr/>
          <p:nvPr/>
        </p:nvCxnSpPr>
        <p:spPr>
          <a:xfrm rot="5400000">
            <a:off x="5403713" y="3339787"/>
            <a:ext cx="2207785" cy="199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rot="16200000" flipH="1">
            <a:off x="2576458" y="3168128"/>
            <a:ext cx="1861076" cy="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>
            <a:stCxn id="95" idx="3"/>
          </p:cNvCxnSpPr>
          <p:nvPr/>
        </p:nvCxnSpPr>
        <p:spPr>
          <a:xfrm flipV="1">
            <a:off x="4130174" y="4324574"/>
            <a:ext cx="2324414" cy="14459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 rot="10800000">
            <a:off x="454526" y="4326022"/>
            <a:ext cx="2376404" cy="14801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92" idx="3"/>
          </p:cNvCxnSpPr>
          <p:nvPr/>
        </p:nvCxnSpPr>
        <p:spPr>
          <a:xfrm flipV="1">
            <a:off x="5646710" y="3478667"/>
            <a:ext cx="826584" cy="7641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stCxn id="92" idx="1"/>
          </p:cNvCxnSpPr>
          <p:nvPr/>
        </p:nvCxnSpPr>
        <p:spPr>
          <a:xfrm rot="10800000">
            <a:off x="3529728" y="3481352"/>
            <a:ext cx="813104" cy="4957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/>
          <p:nvPr/>
        </p:nvCxnSpPr>
        <p:spPr>
          <a:xfrm rot="10800000">
            <a:off x="3527065" y="3992001"/>
            <a:ext cx="813104" cy="4957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 flipV="1">
            <a:off x="5649394" y="3989316"/>
            <a:ext cx="826584" cy="7641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90" idx="3"/>
          </p:cNvCxnSpPr>
          <p:nvPr/>
        </p:nvCxnSpPr>
        <p:spPr>
          <a:xfrm flipV="1">
            <a:off x="6247827" y="2445045"/>
            <a:ext cx="230814" cy="214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 flipV="1">
            <a:off x="6250511" y="2955694"/>
            <a:ext cx="230814" cy="214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flipH="1" flipV="1">
            <a:off x="3539394" y="2319391"/>
            <a:ext cx="230814" cy="214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753626" y="3034599"/>
            <a:ext cx="23814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agneto" pitchFamily="82" charset="0"/>
              </a:rPr>
              <a:t>Rise of Antichrist; time of relative peace in Israel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7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8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9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9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0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0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7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76" grpId="0" animBg="1"/>
      <p:bldP spid="78" grpId="0" animBg="1"/>
      <p:bldP spid="83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5" grpId="0" animBg="1"/>
      <p:bldP spid="12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Come</a:t>
            </a:r>
            <a:r>
              <a:rPr lang="en-US" sz="3200" dirty="0" smtClean="0"/>
              <a:t> ~ middle voice, passive tense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5386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REVELATION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6221" y="1703829"/>
            <a:ext cx="75685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</a:t>
            </a:r>
            <a:r>
              <a:rPr lang="en-US" sz="3200" dirty="0" smtClean="0"/>
              <a:t>Literally ~ "are still arriving from the tribulation, the</a:t>
            </a:r>
          </a:p>
          <a:p>
            <a:r>
              <a:rPr lang="en-US" sz="3200" dirty="0" smtClean="0"/>
              <a:t>great one"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7" grpId="0"/>
      <p:bldP spid="1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Views on the Millennium: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5800" y="1221601"/>
            <a:ext cx="756851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Amillennialism</a:t>
            </a:r>
            <a:r>
              <a:rPr lang="en-US" sz="3200" dirty="0" smtClean="0"/>
              <a:t> ~ </a:t>
            </a:r>
            <a:r>
              <a:rPr lang="en-US" sz="3200" b="1" dirty="0" smtClean="0"/>
              <a:t>Belief there will be a continuous parallel of good and evil in the world between the 1</a:t>
            </a:r>
            <a:r>
              <a:rPr lang="en-US" sz="3200" b="1" baseline="30000" dirty="0" smtClean="0"/>
              <a:t>st</a:t>
            </a:r>
            <a:r>
              <a:rPr lang="en-US" sz="3200" b="1" dirty="0" smtClean="0"/>
              <a:t> and 2</a:t>
            </a:r>
            <a:r>
              <a:rPr lang="en-US" sz="3200" b="1" baseline="30000" dirty="0" smtClean="0"/>
              <a:t>nd</a:t>
            </a:r>
            <a:endParaRPr lang="en-US" sz="3200" b="1" dirty="0" smtClean="0"/>
          </a:p>
          <a:p>
            <a:r>
              <a:rPr lang="en-US" sz="3200" b="1" dirty="0" smtClean="0"/>
              <a:t>Coming of Christ.  The</a:t>
            </a:r>
          </a:p>
          <a:p>
            <a:r>
              <a:rPr lang="en-US" sz="3200" b="1" dirty="0" smtClean="0"/>
              <a:t>Kingdom of God is now</a:t>
            </a:r>
          </a:p>
          <a:p>
            <a:r>
              <a:rPr lang="en-US" sz="3200" b="1" dirty="0" smtClean="0"/>
              <a:t>present in the world</a:t>
            </a:r>
          </a:p>
          <a:p>
            <a:r>
              <a:rPr lang="en-US" sz="3200" b="1" dirty="0" smtClean="0"/>
              <a:t>through the Word, His</a:t>
            </a:r>
          </a:p>
          <a:p>
            <a:r>
              <a:rPr lang="en-US" sz="3200" b="1" dirty="0" smtClean="0"/>
              <a:t>Spirit and His Church.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5386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REVELATION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Views on the Millennium: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5386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REVELATION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9860" y="1236015"/>
            <a:ext cx="756851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Postmillennialism</a:t>
            </a:r>
            <a:r>
              <a:rPr lang="en-US" sz="3200" dirty="0" smtClean="0"/>
              <a:t> ~ Belief the Kingdom of God is now extended through teaching, preach-</a:t>
            </a:r>
          </a:p>
          <a:p>
            <a:r>
              <a:rPr lang="en-US" sz="3200" dirty="0" err="1" smtClean="0"/>
              <a:t>ing</a:t>
            </a:r>
            <a:r>
              <a:rPr lang="en-US" sz="3200" dirty="0" smtClean="0"/>
              <a:t> and evangelism. The</a:t>
            </a:r>
          </a:p>
          <a:p>
            <a:r>
              <a:rPr lang="en-US" sz="3200" dirty="0" smtClean="0"/>
              <a:t>world is to be Christian-</a:t>
            </a:r>
          </a:p>
          <a:p>
            <a:r>
              <a:rPr lang="en-US" sz="3200" dirty="0" err="1" smtClean="0"/>
              <a:t>ized</a:t>
            </a:r>
            <a:r>
              <a:rPr lang="en-US" sz="3200" dirty="0" smtClean="0"/>
              <a:t> resulting in a long</a:t>
            </a:r>
          </a:p>
          <a:p>
            <a:r>
              <a:rPr lang="en-US" sz="3200" dirty="0" smtClean="0"/>
              <a:t>period of peace and</a:t>
            </a:r>
          </a:p>
          <a:p>
            <a:r>
              <a:rPr lang="en-US" sz="3200" dirty="0" smtClean="0"/>
              <a:t>prosperity, followed by</a:t>
            </a:r>
          </a:p>
          <a:p>
            <a:r>
              <a:rPr lang="en-US" sz="3200" dirty="0" smtClean="0"/>
              <a:t>Christ’s return.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Views on the Millennium: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5386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REVELATION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9869" y="1239797"/>
            <a:ext cx="756851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Premillennialism</a:t>
            </a:r>
            <a:r>
              <a:rPr lang="en-US" sz="3200" dirty="0" smtClean="0"/>
              <a:t> ~ Belief in the concept of two-stages in the Coming of Christ. He will</a:t>
            </a:r>
          </a:p>
          <a:p>
            <a:r>
              <a:rPr lang="en-US" sz="3200" dirty="0" smtClean="0"/>
              <a:t>come </a:t>
            </a:r>
            <a:r>
              <a:rPr lang="en-US" sz="3200" i="1" u="sng" dirty="0" smtClean="0"/>
              <a:t>for</a:t>
            </a:r>
            <a:r>
              <a:rPr lang="en-US" sz="3200" dirty="0" smtClean="0"/>
              <a:t> His Church</a:t>
            </a:r>
          </a:p>
          <a:p>
            <a:r>
              <a:rPr lang="en-US" sz="3200" dirty="0" smtClean="0"/>
              <a:t>(Rapture) and then </a:t>
            </a:r>
            <a:r>
              <a:rPr lang="en-US" sz="3200" i="1" u="sng" dirty="0" smtClean="0"/>
              <a:t>with</a:t>
            </a:r>
            <a:endParaRPr lang="en-US" sz="3200" dirty="0" smtClean="0"/>
          </a:p>
          <a:p>
            <a:r>
              <a:rPr lang="en-US" sz="3200" dirty="0" smtClean="0"/>
              <a:t>His Church (Revelation). </a:t>
            </a:r>
          </a:p>
          <a:p>
            <a:r>
              <a:rPr lang="en-US" sz="3200" dirty="0" smtClean="0"/>
              <a:t>There is a consistent</a:t>
            </a:r>
          </a:p>
          <a:p>
            <a:r>
              <a:rPr lang="en-US" sz="3200" dirty="0" smtClean="0"/>
              <a:t>distinction between</a:t>
            </a:r>
          </a:p>
          <a:p>
            <a:r>
              <a:rPr lang="en-US" sz="3200" dirty="0" smtClean="0"/>
              <a:t>Israel and the Church throughout history.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" grpId="0"/>
      <p:bldP spid="1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Different interpretations of the Book of Revelation: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5800" y="1699282"/>
            <a:ext cx="756851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Preterist </a:t>
            </a:r>
            <a:r>
              <a:rPr lang="en-US" sz="3200" dirty="0" smtClean="0"/>
              <a:t>~ (Amillennial) — the belief that there is no</a:t>
            </a:r>
          </a:p>
          <a:p>
            <a:r>
              <a:rPr lang="en-US" sz="3200" dirty="0" smtClean="0"/>
              <a:t>literal millennial reign of</a:t>
            </a:r>
          </a:p>
          <a:p>
            <a:r>
              <a:rPr lang="en-US" sz="3200" dirty="0" smtClean="0"/>
              <a:t>Christ on earth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5386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REVELATION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Different interpretations of the Book of Revelation: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5386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REVELATION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2564" y="1700045"/>
            <a:ext cx="756851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Historical </a:t>
            </a:r>
            <a:r>
              <a:rPr lang="en-US" sz="3200" dirty="0" smtClean="0"/>
              <a:t>~ (Postmillennial) — the belief that Christ will</a:t>
            </a:r>
          </a:p>
          <a:p>
            <a:r>
              <a:rPr lang="en-US" sz="3200" dirty="0" smtClean="0"/>
              <a:t>return at the end of the millennial age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Different interpretations of the Book of Revelation: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5386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REVELATION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6221" y="1703829"/>
            <a:ext cx="756851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Idealist </a:t>
            </a:r>
            <a:r>
              <a:rPr lang="en-US" sz="3200" dirty="0" smtClean="0"/>
              <a:t>~ (Amillennial) — the belief that there is no</a:t>
            </a:r>
          </a:p>
          <a:p>
            <a:r>
              <a:rPr lang="en-US" sz="3200" dirty="0" smtClean="0"/>
              <a:t>literal millennial reign</a:t>
            </a:r>
          </a:p>
          <a:p>
            <a:r>
              <a:rPr lang="en-US" sz="3200" dirty="0" smtClean="0"/>
              <a:t>of Christ on earth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7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Different interpretations of the Book of Revelation: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5386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REVELATION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6221" y="1703829"/>
            <a:ext cx="756851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Futuristic</a:t>
            </a:r>
            <a:r>
              <a:rPr lang="en-US" sz="3200" dirty="0" smtClean="0"/>
              <a:t>~ (Premillennial) — the belief that Christ will</a:t>
            </a:r>
          </a:p>
          <a:p>
            <a:r>
              <a:rPr lang="en-US" sz="3200" dirty="0" smtClean="0"/>
              <a:t>return to usher in the</a:t>
            </a:r>
          </a:p>
          <a:p>
            <a:r>
              <a:rPr lang="en-US" sz="3200" dirty="0" smtClean="0"/>
              <a:t>millennial age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" grpId="0"/>
      <p:bldP spid="17" grpId="1"/>
    </p:bldLst>
  </p:timing>
</p:sld>
</file>

<file path=ppt/theme/theme1.xml><?xml version="1.0" encoding="utf-8"?>
<a:theme xmlns:a="http://schemas.openxmlformats.org/drawingml/2006/main" name="Route_66">
  <a:themeElements>
    <a:clrScheme name="Route 66">
      <a:dk1>
        <a:srgbClr val="FFFFFF"/>
      </a:dk1>
      <a:lt1>
        <a:srgbClr val="FFC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oute 66">
      <a:majorFont>
        <a:latin typeface="Times New Roman"/>
        <a:ea typeface=""/>
        <a:cs typeface=""/>
      </a:majorFont>
      <a:minorFont>
        <a:latin typeface="Magne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 smtClean="0">
            <a:latin typeface="Magneto" pitchFamily="82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Route_66</Template>
  <TotalTime>4526</TotalTime>
  <Words>883</Words>
  <Application>Microsoft Office PowerPoint</Application>
  <PresentationFormat>On-screen Show (4:3)</PresentationFormat>
  <Paragraphs>231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Route_66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</dc:creator>
  <cp:lastModifiedBy>Kathy</cp:lastModifiedBy>
  <cp:revision>392</cp:revision>
  <dcterms:created xsi:type="dcterms:W3CDTF">2010-05-09T23:03:33Z</dcterms:created>
  <dcterms:modified xsi:type="dcterms:W3CDTF">2010-05-17T01:03:16Z</dcterms:modified>
</cp:coreProperties>
</file>